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513" r:id="rId3"/>
    <p:sldId id="644" r:id="rId4"/>
    <p:sldId id="752" r:id="rId5"/>
    <p:sldId id="645" r:id="rId6"/>
    <p:sldId id="753" r:id="rId7"/>
    <p:sldId id="754" r:id="rId8"/>
    <p:sldId id="755" r:id="rId9"/>
    <p:sldId id="756" r:id="rId10"/>
    <p:sldId id="757" r:id="rId11"/>
    <p:sldId id="758" r:id="rId12"/>
    <p:sldId id="759" r:id="rId13"/>
    <p:sldId id="760" r:id="rId14"/>
    <p:sldId id="761" r:id="rId15"/>
    <p:sldId id="762" r:id="rId16"/>
    <p:sldId id="763" r:id="rId17"/>
    <p:sldId id="764" r:id="rId18"/>
    <p:sldId id="765" r:id="rId19"/>
    <p:sldId id="766" r:id="rId20"/>
    <p:sldId id="767" r:id="rId21"/>
    <p:sldId id="768" r:id="rId22"/>
    <p:sldId id="769" r:id="rId23"/>
    <p:sldId id="770" r:id="rId24"/>
    <p:sldId id="771" r:id="rId25"/>
    <p:sldId id="772" r:id="rId26"/>
    <p:sldId id="773" r:id="rId27"/>
    <p:sldId id="774" r:id="rId28"/>
    <p:sldId id="852" r:id="rId29"/>
    <p:sldId id="853" r:id="rId30"/>
    <p:sldId id="854" r:id="rId31"/>
    <p:sldId id="855" r:id="rId32"/>
    <p:sldId id="856" r:id="rId33"/>
    <p:sldId id="775" r:id="rId34"/>
    <p:sldId id="832" r:id="rId35"/>
    <p:sldId id="834" r:id="rId36"/>
    <p:sldId id="835" r:id="rId37"/>
    <p:sldId id="836" r:id="rId38"/>
    <p:sldId id="837" r:id="rId39"/>
    <p:sldId id="838" r:id="rId40"/>
    <p:sldId id="839" r:id="rId41"/>
    <p:sldId id="840" r:id="rId42"/>
    <p:sldId id="841" r:id="rId43"/>
    <p:sldId id="842" r:id="rId44"/>
    <p:sldId id="843" r:id="rId45"/>
    <p:sldId id="844" r:id="rId46"/>
    <p:sldId id="845" r:id="rId47"/>
    <p:sldId id="846" r:id="rId48"/>
    <p:sldId id="847" r:id="rId49"/>
    <p:sldId id="848" r:id="rId50"/>
    <p:sldId id="849" r:id="rId51"/>
    <p:sldId id="850" r:id="rId52"/>
    <p:sldId id="851" r:id="rId53"/>
    <p:sldId id="776" r:id="rId54"/>
    <p:sldId id="830" r:id="rId55"/>
    <p:sldId id="831" r:id="rId56"/>
    <p:sldId id="777" r:id="rId57"/>
    <p:sldId id="782" r:id="rId58"/>
    <p:sldId id="783" r:id="rId59"/>
    <p:sldId id="784" r:id="rId60"/>
    <p:sldId id="785" r:id="rId61"/>
    <p:sldId id="786" r:id="rId62"/>
    <p:sldId id="787" r:id="rId63"/>
    <p:sldId id="788" r:id="rId64"/>
    <p:sldId id="789" r:id="rId65"/>
    <p:sldId id="790" r:id="rId66"/>
    <p:sldId id="791" r:id="rId67"/>
    <p:sldId id="792" r:id="rId68"/>
    <p:sldId id="793" r:id="rId69"/>
    <p:sldId id="794" r:id="rId70"/>
    <p:sldId id="795" r:id="rId71"/>
    <p:sldId id="796" r:id="rId72"/>
    <p:sldId id="797" r:id="rId73"/>
    <p:sldId id="798" r:id="rId74"/>
    <p:sldId id="799" r:id="rId75"/>
    <p:sldId id="800" r:id="rId76"/>
    <p:sldId id="801" r:id="rId77"/>
    <p:sldId id="802" r:id="rId78"/>
    <p:sldId id="803" r:id="rId79"/>
    <p:sldId id="804" r:id="rId80"/>
    <p:sldId id="805" r:id="rId81"/>
    <p:sldId id="806" r:id="rId82"/>
    <p:sldId id="807" r:id="rId83"/>
    <p:sldId id="808" r:id="rId84"/>
    <p:sldId id="809" r:id="rId85"/>
    <p:sldId id="810" r:id="rId86"/>
    <p:sldId id="811" r:id="rId87"/>
    <p:sldId id="812" r:id="rId88"/>
    <p:sldId id="813" r:id="rId89"/>
    <p:sldId id="814" r:id="rId90"/>
    <p:sldId id="815" r:id="rId91"/>
    <p:sldId id="816" r:id="rId92"/>
    <p:sldId id="817" r:id="rId93"/>
    <p:sldId id="818" r:id="rId94"/>
    <p:sldId id="819" r:id="rId95"/>
    <p:sldId id="829" r:id="rId96"/>
    <p:sldId id="826" r:id="rId97"/>
    <p:sldId id="827" r:id="rId98"/>
    <p:sldId id="828" r:id="rId99"/>
    <p:sldId id="778" r:id="rId100"/>
    <p:sldId id="780" r:id="rId101"/>
    <p:sldId id="781" r:id="rId102"/>
    <p:sldId id="434" r:id="rId103"/>
    <p:sldId id="283" r:id="rId104"/>
  </p:sldIdLst>
  <p:sldSz cx="12192000" cy="6858000"/>
  <p:notesSz cx="6858000" cy="9144000"/>
  <p:custDataLst>
    <p:tags r:id="rId10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3" autoAdjust="0"/>
    <p:restoredTop sz="85915" autoAdjust="0"/>
  </p:normalViewPr>
  <p:slideViewPr>
    <p:cSldViewPr snapToGrid="0">
      <p:cViewPr varScale="1">
        <p:scale>
          <a:sx n="105" d="100"/>
          <a:sy n="105" d="100"/>
        </p:scale>
        <p:origin x="36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2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676CC-DE11-4864-9A2B-FE598FA6C5C0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12A1C-5F36-441A-BFFC-3646EF3A82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9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12A1C-5F36-441A-BFFC-3646EF3A82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27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12A1C-5F36-441A-BFFC-3646EF3A82B6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0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96979"/>
            <a:ext cx="9144000" cy="1912983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2B6A5D-8984-8B45-9613-97FD6E764D34}"/>
              </a:ext>
            </a:extLst>
          </p:cNvPr>
          <p:cNvGrpSpPr/>
          <p:nvPr userDrawn="1"/>
        </p:nvGrpSpPr>
        <p:grpSpPr>
          <a:xfrm>
            <a:off x="3814011" y="379186"/>
            <a:ext cx="4463715" cy="1337036"/>
            <a:chOff x="3814011" y="379186"/>
            <a:chExt cx="4463715" cy="133703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21C420B-52BE-1243-89CA-424453A759BA}"/>
                </a:ext>
              </a:extLst>
            </p:cNvPr>
            <p:cNvSpPr/>
            <p:nvPr userDrawn="1"/>
          </p:nvSpPr>
          <p:spPr>
            <a:xfrm>
              <a:off x="3814011" y="697832"/>
              <a:ext cx="4463715" cy="846847"/>
            </a:xfrm>
            <a:prstGeom prst="rect">
              <a:avLst/>
            </a:prstGeom>
            <a:solidFill>
              <a:srgbClr val="1169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0C18C91-1927-E340-B8E5-56B6969B00ED}"/>
                </a:ext>
              </a:extLst>
            </p:cNvPr>
            <p:cNvGrpSpPr/>
            <p:nvPr userDrawn="1"/>
          </p:nvGrpSpPr>
          <p:grpSpPr>
            <a:xfrm>
              <a:off x="4091306" y="379186"/>
              <a:ext cx="4009387" cy="1337036"/>
              <a:chOff x="4091306" y="4725938"/>
              <a:chExt cx="4009387" cy="1337036"/>
            </a:xfrm>
          </p:grpSpPr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A8E7329A-9911-634F-B8E4-AE40C650AD07}"/>
                  </a:ext>
                </a:extLst>
              </p:cNvPr>
              <p:cNvSpPr/>
              <p:nvPr userDrawn="1"/>
            </p:nvSpPr>
            <p:spPr>
              <a:xfrm>
                <a:off x="4091306" y="5061021"/>
                <a:ext cx="4009387" cy="760591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Picture 4" descr="C:\Users\wz\Desktop\黑马程序员横板logo.png">
                <a:extLst>
                  <a:ext uri="{FF2B5EF4-FFF2-40B4-BE49-F238E27FC236}">
                    <a16:creationId xmlns:a16="http://schemas.microsoft.com/office/drawing/2014/main" id="{74432BEA-8813-4F4D-83F8-6BEC281D282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0893" y="4725938"/>
                <a:ext cx="3030212" cy="1337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4053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知识架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920751" y="220663"/>
            <a:ext cx="9236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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endParaRPr lang="zh-CN" altLang="en-US" sz="360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09800" y="154547"/>
            <a:ext cx="6288109" cy="77628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0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88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2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773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520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7268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440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7641916-83A3-0E45-96F0-26F9D82170F1}"/>
              </a:ext>
            </a:extLst>
          </p:cNvPr>
          <p:cNvGrpSpPr/>
          <p:nvPr userDrawn="1"/>
        </p:nvGrpSpPr>
        <p:grpSpPr>
          <a:xfrm>
            <a:off x="3404937" y="1166298"/>
            <a:ext cx="5029200" cy="1337036"/>
            <a:chOff x="3404937" y="1166298"/>
            <a:chExt cx="5029200" cy="133703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0E6E23C-61C3-3C4E-A062-C1F354F1165E}"/>
                </a:ext>
              </a:extLst>
            </p:cNvPr>
            <p:cNvSpPr/>
            <p:nvPr userDrawn="1"/>
          </p:nvSpPr>
          <p:spPr>
            <a:xfrm>
              <a:off x="3404937" y="1455821"/>
              <a:ext cx="5029200" cy="757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3C9E15E-DEC6-DE48-8D2E-88BF768CED8E}"/>
                </a:ext>
              </a:extLst>
            </p:cNvPr>
            <p:cNvGrpSpPr/>
            <p:nvPr userDrawn="1"/>
          </p:nvGrpSpPr>
          <p:grpSpPr>
            <a:xfrm>
              <a:off x="4253894" y="1166298"/>
              <a:ext cx="3684211" cy="1337036"/>
              <a:chOff x="4595113" y="304724"/>
              <a:chExt cx="3684211" cy="1337036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DC4CF218-3D34-F64F-B76E-278A085A3C11}"/>
                  </a:ext>
                </a:extLst>
              </p:cNvPr>
              <p:cNvSpPr/>
              <p:nvPr userDrawn="1"/>
            </p:nvSpPr>
            <p:spPr>
              <a:xfrm>
                <a:off x="4595113" y="591646"/>
                <a:ext cx="3684211" cy="760591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" name="Picture 4" descr="C:\Users\wz\Desktop\黑马程序员横板logo.png">
                <a:extLst>
                  <a:ext uri="{FF2B5EF4-FFF2-40B4-BE49-F238E27FC236}">
                    <a16:creationId xmlns:a16="http://schemas.microsoft.com/office/drawing/2014/main" id="{EB77E288-A601-E74C-86B4-BBC279542C2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2112" y="304724"/>
                <a:ext cx="3030212" cy="1337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5923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"/>
            <a:ext cx="12191999" cy="6848474"/>
          </a:xfrm>
          <a:prstGeom prst="rect">
            <a:avLst/>
          </a:prstGeom>
        </p:spPr>
      </p:pic>
      <p:sp>
        <p:nvSpPr>
          <p:cNvPr id="8" name="矩形 1"/>
          <p:cNvSpPr>
            <a:spLocks noChangeArrowheads="1"/>
          </p:cNvSpPr>
          <p:nvPr userDrawn="1"/>
        </p:nvSpPr>
        <p:spPr bwMode="auto">
          <a:xfrm>
            <a:off x="871382" y="363024"/>
            <a:ext cx="893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4E4CB78-CBB1-064E-8CBC-6F1E47CFB49F}"/>
              </a:ext>
            </a:extLst>
          </p:cNvPr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6" b="21496"/>
          <a:stretch/>
        </p:blipFill>
        <p:spPr bwMode="auto">
          <a:xfrm>
            <a:off x="8497887" y="235425"/>
            <a:ext cx="3029585" cy="7924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3496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524000" y="1596979"/>
            <a:ext cx="9473852" cy="1912983"/>
          </a:xfrm>
        </p:spPr>
        <p:txBody>
          <a:bodyPr/>
          <a:lstStyle/>
          <a:p>
            <a:r>
              <a:rPr lang="zh-CN" altLang="en-US" b="1">
                <a:latin typeface="方正细倩简体"/>
                <a:ea typeface="方正细倩简体"/>
                <a:cs typeface="方正细倩简体"/>
              </a:rPr>
              <a:t>第</a:t>
            </a:r>
            <a:r>
              <a:rPr lang="en-US" altLang="zh-CN" b="1">
                <a:latin typeface="方正细倩简体"/>
                <a:ea typeface="方正细倩简体"/>
                <a:cs typeface="方正细倩简体"/>
              </a:rPr>
              <a:t>10</a:t>
            </a:r>
            <a:r>
              <a:rPr lang="zh-CN" altLang="en-US" b="1">
                <a:latin typeface="方正细倩简体"/>
                <a:ea typeface="方正细倩简体"/>
                <a:cs typeface="方正细倩简体"/>
              </a:rPr>
              <a:t>章 </a:t>
            </a:r>
            <a:r>
              <a:rPr lang="en-US" altLang="zh-CN" b="1">
                <a:latin typeface="方正细倩简体"/>
                <a:ea typeface="方正细倩简体"/>
                <a:cs typeface="方正细倩简体"/>
              </a:rPr>
              <a:t>Python</a:t>
            </a:r>
            <a:r>
              <a:rPr lang="zh-CN" altLang="en-US" b="1">
                <a:latin typeface="方正细倩简体"/>
                <a:ea typeface="方正细倩简体"/>
                <a:cs typeface="方正细倩简体"/>
              </a:rPr>
              <a:t>计算生态</a:t>
            </a:r>
            <a:endParaRPr lang="zh-CN" altLang="zh-CN" b="1"/>
          </a:p>
        </p:txBody>
      </p:sp>
      <p:sp>
        <p:nvSpPr>
          <p:cNvPr id="11" name="矩形 10"/>
          <p:cNvSpPr/>
          <p:nvPr/>
        </p:nvSpPr>
        <p:spPr>
          <a:xfrm>
            <a:off x="4414157" y="5109434"/>
            <a:ext cx="310145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Python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计算生态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各应用领域的常用库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time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库、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random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库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22908" y="5104377"/>
            <a:ext cx="32997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turtle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库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jieba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库、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wordcloud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库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pygame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库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" y="5031917"/>
            <a:ext cx="4305300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45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694830" y="2409806"/>
            <a:ext cx="680785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指书面语言的表现形式，从文学角度说，文本是具有完整、系统含义的一个句子或多个句子的组合。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eaLnBrk="1" hangingPunct="1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文本处理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即对文本内容的处理，包括文本内容的分类、文本特征的提取、文本内容的转换等等。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69" y="1387025"/>
            <a:ext cx="3600000" cy="484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9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86853" y="1544156"/>
            <a:ext cx="11000096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西游记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篇幅巨大、出场人物繁多本实例要求编写程序，统计提取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西游记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小说中的关键人物的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出场次数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，判断谁是主角。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10.6.1  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出场人物统计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3AD8068-8651-5240-AB61-9BC6C9D8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91" y="2886900"/>
            <a:ext cx="51339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833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449169" y="1910390"/>
            <a:ext cx="712413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猴子接香蕉游戏是一个根据游戏得分判定玩家反应力的游戏，该游戏的设定非常简单，游戏主体为香蕉和猴子：香蕉从屏幕顶端随机位置出现，垂直落下，玩家用鼠标左右键控制猴子左右移动，接住下落的香蕉，猴子每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接到一个香蕉加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本实例要求编写程序，实现一个小猴子接香蕉游戏。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10.6.2 </a:t>
            </a:r>
            <a:r>
              <a:rPr lang="zh-CN" altLang="en-US" sz="32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小猴子接香蕉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58" y="1801624"/>
            <a:ext cx="3159012" cy="405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9810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329840" y="559724"/>
            <a:ext cx="5804771" cy="535531"/>
          </a:xfr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10.7 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本章小结</a:t>
            </a:r>
          </a:p>
        </p:txBody>
      </p:sp>
      <p:sp>
        <p:nvSpPr>
          <p:cNvPr id="5" name="矩形 4"/>
          <p:cNvSpPr/>
          <p:nvPr/>
        </p:nvSpPr>
        <p:spPr>
          <a:xfrm>
            <a:off x="4384713" y="1890895"/>
            <a:ext cx="6751678" cy="3745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本章简单介绍了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计算生态、演示了如何构建与发布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生态库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，并介绍了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常用的内置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和有趣的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第三方库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，包括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turtle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。通过本章的学习，希望读者能对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计算生态涉及的领域所使用的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库有所了解，掌握构建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库的方式和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库、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turtle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库、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库的使用，熟悉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库、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库和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5" y="1890895"/>
            <a:ext cx="2041794" cy="357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563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</a:rPr>
              <a:t>nd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7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59557" y="1257205"/>
            <a:ext cx="11027392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Jieba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PyPDF2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Python-docx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NLTK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等库为文本处理领域提供支持，这些库各自的功能如表所示。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63340"/>
              </p:ext>
            </p:extLst>
          </p:nvPr>
        </p:nvGraphicFramePr>
        <p:xfrm>
          <a:off x="1030227" y="2558514"/>
          <a:ext cx="10304415" cy="3749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5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9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Jieba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Jieba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是一个优秀的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中文分词库，它支持精确模式、全模式和搜索引擎模式这三种分词模式，支持繁体分词、自定义字典，可有效标注词性，从文本中提取关键词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NLTK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NLTK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提供了用于访问超过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个语料库和语汇资源的接口，支持文本分类、标记、解析和语法、语义分析等功能，简单、易用且高效，是最优秀的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自然语言处理库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PyPDF2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PyPDF2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是一个专业且稳定的、用于处理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PDF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文档的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库，它支持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PDF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文件信息的提取、文件内容的按页拆分与合并、页面裁剪、内容加密与解密等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Python-docx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Python-docx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是一个用于处理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文件的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库，它支持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文件中的标题、段落、分页符、图片、表格、文字等信息的管理，上手非常简单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275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694830" y="2996441"/>
            <a:ext cx="6807854" cy="168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数据可视化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是一门关于数据视觉表现形式的科学技术研究，它既要有效传达数据信息，也需兼顾信息传达的美学形式，二者缺一不可。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4" y="2488756"/>
            <a:ext cx="3600000" cy="270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25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59557" y="1257205"/>
            <a:ext cx="11027392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计算生态主要通过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Matplotlib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Seaborn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Mayavi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等库为数据可视化领域提供支持，这些库各自的功能如表所示。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27123"/>
              </p:ext>
            </p:extLst>
          </p:nvPr>
        </p:nvGraphicFramePr>
        <p:xfrm>
          <a:off x="709683" y="2464399"/>
          <a:ext cx="10727140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Matplotlib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Matplotlib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是一个基于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2D 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绘图库，该库提供了上百种图形化的数据展示形式。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Matplotlib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库中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pyplot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包内包含一系列类似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MATLAB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中绘图功能的函数，利用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Matplotlib.pyplot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，开发者编写几行代码便可生成可视化图表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Seaborn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Seaborn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Matplotlib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的基础上进行了更高级的封装，支持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Pandas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，但它比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Matplotlib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调用更简单，效果更丰富，多数情况下可利用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Seaborn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绘制具有吸引力的图表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Mayavi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Mayavi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是一个用于实现可视化功能的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3D 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绘图库，它包含用于实现图形可视化和处理图形操作的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mlab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模块，支持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49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00501" y="1222240"/>
            <a:ext cx="11000095" cy="206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机器学习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门涉及概率论、统计学、逼近论、凸分析、算法复杂度理论等多门学科的多领域交叉学科，该学科旨在研究计算机如何模拟或实现人类的学习行为，以获取新的知识或技能、重新组织已有知识结构并不断改善自身。机器学习是人工智能的核心，是使计算机具有智能的根本途径。</a:t>
            </a:r>
            <a:endParaRPr lang="zh-CN" altLang="zh-CN" sz="2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12290" name="Picture 2" descr="https://timgsa.baidu.com/timg?image&amp;quality=80&amp;size=b9999_10000&amp;sec=1589261304061&amp;di=5432c6d465ef80c07015dc8beb297c7f&amp;imgtype=0&amp;src=http%3A%2F%2Fres.ijava.com%2F201810%2F12%2F33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9" y="3423686"/>
            <a:ext cx="5400000" cy="2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21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59557" y="1257205"/>
            <a:ext cx="1102739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计算生态主要通过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Scikit-learn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MXNet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库为机器学习领域提供支持，这些库各自的功能如表所示。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951490"/>
              </p:ext>
            </p:extLst>
          </p:nvPr>
        </p:nvGraphicFramePr>
        <p:xfrm>
          <a:off x="743802" y="2659189"/>
          <a:ext cx="10658902" cy="3017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4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4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Scikit-learn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Scikit-learn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支持分类、回归、聚类、数据降维、模型选择、数据预处理，它提供了一批调用机器学习方法的接口，是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机器学习领域中最优秀的免费库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TensorFlow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TensorFlow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是一款以数据流图为基础，由谷歌人工智能团队开发和维护、免费且开源的机器学习计算框架，该框架支撑谷歌人工智能应用，提供了各类应用程序接口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MXNet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MXNet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是一个轻量级分布式可移植深度学习库，它支持多机多节点多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GPU</a:t>
                      </a: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计算，提供可扩展的神经网络以及深度学习计算功能，可用于自动驾驶、语音识别等领域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0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00501" y="1115362"/>
            <a:ext cx="11000095" cy="168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图形用户界面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Graphical User Interface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，简称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GUI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）指采用图形方式显示的计算机操作用户界面，该界面允许用户使用鼠标、键盘等输入设备操纵屏幕上的图标或菜单选项，以选择命令、调用文件、启动程序或执行一些其他的日常任务。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14338" name="Picture 2" descr="https://timgsa.baidu.com/timg?image&amp;quality=80&amp;size=b9999_10000&amp;sec=1589261501915&amp;di=23d79d0e28fc3b88e25703b056ef1af8&amp;imgtype=0&amp;src=http%3A%2F%2F61.148.30.138%3A8080%2Fbooks%2Fwg%2F2017%2F334901%2F2017301562886%2F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79" y="3040063"/>
            <a:ext cx="5400000" cy="32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84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59557" y="1257205"/>
            <a:ext cx="11027392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PyQt5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WxPython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PyGObject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库为图形用户界面领域提供支持，这些库各自的功能如表所示。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990136"/>
              </p:ext>
            </p:extLst>
          </p:nvPr>
        </p:nvGraphicFramePr>
        <p:xfrm>
          <a:off x="743802" y="2409808"/>
          <a:ext cx="10658902" cy="402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4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4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PyQt5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PyQt5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库是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与强大的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GUI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库——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的融合，它提供了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开发框架的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接口，拥有超过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个类、将近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6000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个函数和方法，可开发功能强大的图形用户界面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WxPython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WxPython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是跨平台库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WxWidgets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版本，该库开源、支持跨平台，允许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开发人员创建完整的、功能健全的图形用户界面，是一个优秀的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GUI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PyGObject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PyGObject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绑定了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Linux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下最著名的图形库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GTK3+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，该库简单易用、功能强大、设计灵活，具有良好的设计理念和可扩展性，是一个优秀的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GUI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676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322628" y="3066992"/>
            <a:ext cx="6141492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指基于浏览器而非桌面进行的程序开发。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15362" name="Picture 2" descr="https://timgsa.baidu.com/timg?image&amp;quality=80&amp;size=b9999_10000&amp;sec=1589261773231&amp;di=2ed03499dccfea85b03d929f9ed8a43b&amp;imgtype=0&amp;src=http%3A%2F%2Fimg1.imgtn.bdimg.com%2Fit%2Fu%3D1893207556%2C1054268707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05" y="2454968"/>
            <a:ext cx="3600000" cy="24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00501" y="1115362"/>
            <a:ext cx="11000095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Django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Tornado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Flask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Twisted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等库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开发领域提供了支持，这些库各自的功能如表所示。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83110"/>
              </p:ext>
            </p:extLst>
          </p:nvPr>
        </p:nvGraphicFramePr>
        <p:xfrm>
          <a:off x="832157" y="2250416"/>
          <a:ext cx="10536782" cy="443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8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Django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Django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是一个免费开源且功能完善的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框架，它采用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MTV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模式，提供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URL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路由映射、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Request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上下文和基于模板的页面渲染技术，内置一个功能强大的管理站点，适用于快速搭建企业级、高性能的内容类网站，是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中最流行的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开发框架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Tornado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Tornado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是一个高并发处理框架，它常被用作大型站点的接口服务框架，而非如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Django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般建立完整网站的框架。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Tornado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同样提供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URL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路由映射、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Request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上下文和基于模板的页面渲染技术，此外它还支持异步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I/O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、提供超时事件处理，内置了可直接用于生产环境的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HTTP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Flask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Flask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 Web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领域一个新兴框架，它吸收了其他框架的优点，功能简单，但具有可扩展性，一般用于实现小型网站的开发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Twisted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Django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Tornado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Flask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是基于应用层协议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HTTP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展开的框架，而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Twisted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是一个由事件驱动的网络框架。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Twisted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支持多种传输层和应用层协议，支持客户端和服务器双端开发，适用于开发追求服务器程序性能的应用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59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9"/>
          <p:cNvGrpSpPr>
            <a:grpSpLocks/>
          </p:cNvGrpSpPr>
          <p:nvPr/>
        </p:nvGrpSpPr>
        <p:grpSpPr bwMode="auto">
          <a:xfrm>
            <a:off x="3246438" y="1743075"/>
            <a:ext cx="5407025" cy="3732213"/>
            <a:chOff x="1809684" y="1771915"/>
            <a:chExt cx="5633372" cy="3890359"/>
          </a:xfrm>
        </p:grpSpPr>
        <p:sp>
          <p:nvSpPr>
            <p:cNvPr id="7170" name="弧形 80"/>
            <p:cNvSpPr>
              <a:spLocks noChangeArrowheads="1"/>
            </p:cNvSpPr>
            <p:nvPr/>
          </p:nvSpPr>
          <p:spPr bwMode="auto">
            <a:xfrm rot="5400000">
              <a:off x="3976670" y="3085281"/>
              <a:ext cx="1313885" cy="1314895"/>
            </a:xfrm>
            <a:custGeom>
              <a:avLst/>
              <a:gdLst>
                <a:gd name="T0" fmla="*/ 660347 w 1313885"/>
                <a:gd name="T1" fmla="*/ 1314886 h 1314895"/>
                <a:gd name="T2" fmla="*/ 50918 w 1313885"/>
                <a:gd name="T3" fmla="*/ 911233 h 1314895"/>
                <a:gd name="T4" fmla="*/ 191035 w 1313885"/>
                <a:gd name="T5" fmla="*/ 193946 h 1314895"/>
                <a:gd name="T6" fmla="*/ 907723 w 1313885"/>
                <a:gd name="T7" fmla="*/ 49788 h 1314895"/>
                <a:gd name="T8" fmla="*/ 1313886 w 1313885"/>
                <a:gd name="T9" fmla="*/ 657448 h 1314895"/>
                <a:gd name="T10" fmla="*/ 656943 w 1313885"/>
                <a:gd name="T11" fmla="*/ 657448 h 1314895"/>
                <a:gd name="T12" fmla="*/ 660347 w 1313885"/>
                <a:gd name="T13" fmla="*/ 1314886 h 1314895"/>
                <a:gd name="T14" fmla="*/ 660347 w 1313885"/>
                <a:gd name="T15" fmla="*/ 1314886 h 1314895"/>
                <a:gd name="T16" fmla="*/ 50918 w 1313885"/>
                <a:gd name="T17" fmla="*/ 911233 h 1314895"/>
                <a:gd name="T18" fmla="*/ 191035 w 1313885"/>
                <a:gd name="T19" fmla="*/ 193946 h 1314895"/>
                <a:gd name="T20" fmla="*/ 907723 w 1313885"/>
                <a:gd name="T21" fmla="*/ 49788 h 1314895"/>
                <a:gd name="T22" fmla="*/ 1313886 w 1313885"/>
                <a:gd name="T23" fmla="*/ 657448 h 1314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3885" h="1314895" stroke="0">
                  <a:moveTo>
                    <a:pt x="660347" y="1314886"/>
                  </a:moveTo>
                  <a:cubicBezTo>
                    <a:pt x="394266" y="1316266"/>
                    <a:pt x="153631" y="1156882"/>
                    <a:pt x="50918" y="911233"/>
                  </a:cubicBezTo>
                  <a:cubicBezTo>
                    <a:pt x="-51709" y="665790"/>
                    <a:pt x="3602" y="382641"/>
                    <a:pt x="191035" y="193946"/>
                  </a:cubicBezTo>
                  <a:cubicBezTo>
                    <a:pt x="378689" y="5028"/>
                    <a:pt x="661705" y="-51899"/>
                    <a:pt x="907723" y="49788"/>
                  </a:cubicBezTo>
                  <a:cubicBezTo>
                    <a:pt x="1153536" y="151390"/>
                    <a:pt x="1313886" y="391290"/>
                    <a:pt x="1313886" y="657448"/>
                  </a:cubicBezTo>
                  <a:lnTo>
                    <a:pt x="656943" y="657448"/>
                  </a:lnTo>
                  <a:cubicBezTo>
                    <a:pt x="658078" y="876594"/>
                    <a:pt x="659212" y="1095740"/>
                    <a:pt x="660347" y="1314886"/>
                  </a:cubicBezTo>
                  <a:close/>
                </a:path>
                <a:path w="1313885" h="1314895" fill="none">
                  <a:moveTo>
                    <a:pt x="660347" y="1314886"/>
                  </a:moveTo>
                  <a:cubicBezTo>
                    <a:pt x="394266" y="1316266"/>
                    <a:pt x="153631" y="1156882"/>
                    <a:pt x="50918" y="911233"/>
                  </a:cubicBezTo>
                  <a:cubicBezTo>
                    <a:pt x="-51709" y="665790"/>
                    <a:pt x="3602" y="382641"/>
                    <a:pt x="191035" y="193946"/>
                  </a:cubicBezTo>
                  <a:cubicBezTo>
                    <a:pt x="378689" y="5028"/>
                    <a:pt x="661705" y="-51899"/>
                    <a:pt x="907723" y="49788"/>
                  </a:cubicBezTo>
                  <a:cubicBezTo>
                    <a:pt x="1153536" y="151390"/>
                    <a:pt x="1313886" y="391290"/>
                    <a:pt x="1313886" y="657448"/>
                  </a:cubicBezTo>
                </a:path>
              </a:pathLst>
            </a:custGeom>
            <a:noFill/>
            <a:ln w="57150">
              <a:solidFill>
                <a:srgbClr val="D5F4FF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" name="弧形 81"/>
            <p:cNvSpPr>
              <a:spLocks noChangeArrowheads="1"/>
            </p:cNvSpPr>
            <p:nvPr/>
          </p:nvSpPr>
          <p:spPr bwMode="auto">
            <a:xfrm>
              <a:off x="4091957" y="3203290"/>
              <a:ext cx="1083341" cy="1083872"/>
            </a:xfrm>
            <a:custGeom>
              <a:avLst/>
              <a:gdLst>
                <a:gd name="T0" fmla="*/ 31 w 1083341"/>
                <a:gd name="T1" fmla="*/ 547729 h 1083872"/>
                <a:gd name="T2" fmla="*/ 267398 w 1083341"/>
                <a:gd name="T3" fmla="*/ 74608 h 1083872"/>
                <a:gd name="T4" fmla="*/ 810932 w 1083341"/>
                <a:gd name="T5" fmla="*/ 71700 h 1083872"/>
                <a:gd name="T6" fmla="*/ 1083342 w 1083341"/>
                <a:gd name="T7" fmla="*/ 541937 h 1083872"/>
                <a:gd name="T8" fmla="*/ 541671 w 1083341"/>
                <a:gd name="T9" fmla="*/ 541936 h 1083872"/>
                <a:gd name="T10" fmla="*/ 31 w 1083341"/>
                <a:gd name="T11" fmla="*/ 547729 h 1083872"/>
                <a:gd name="T12" fmla="*/ 31 w 1083341"/>
                <a:gd name="T13" fmla="*/ 547729 h 1083872"/>
                <a:gd name="T14" fmla="*/ 267398 w 1083341"/>
                <a:gd name="T15" fmla="*/ 74608 h 1083872"/>
                <a:gd name="T16" fmla="*/ 810932 w 1083341"/>
                <a:gd name="T17" fmla="*/ 71700 h 1083872"/>
                <a:gd name="T18" fmla="*/ 1083342 w 1083341"/>
                <a:gd name="T19" fmla="*/ 541937 h 108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3341" h="1083872" stroke="0">
                  <a:moveTo>
                    <a:pt x="31" y="547729"/>
                  </a:moveTo>
                  <a:cubicBezTo>
                    <a:pt x="-2044" y="353477"/>
                    <a:pt x="99961" y="172973"/>
                    <a:pt x="267398" y="74608"/>
                  </a:cubicBezTo>
                  <a:cubicBezTo>
                    <a:pt x="434942" y="-23819"/>
                    <a:pt x="642344" y="-24929"/>
                    <a:pt x="810932" y="71700"/>
                  </a:cubicBezTo>
                  <a:cubicBezTo>
                    <a:pt x="979412" y="168267"/>
                    <a:pt x="1083342" y="347672"/>
                    <a:pt x="1083342" y="541937"/>
                  </a:cubicBezTo>
                  <a:lnTo>
                    <a:pt x="541671" y="541936"/>
                  </a:lnTo>
                  <a:lnTo>
                    <a:pt x="31" y="547729"/>
                  </a:lnTo>
                  <a:close/>
                </a:path>
                <a:path w="1083341" h="1083872" fill="none">
                  <a:moveTo>
                    <a:pt x="31" y="547729"/>
                  </a:moveTo>
                  <a:cubicBezTo>
                    <a:pt x="-2044" y="353477"/>
                    <a:pt x="99961" y="172973"/>
                    <a:pt x="267398" y="74608"/>
                  </a:cubicBezTo>
                  <a:cubicBezTo>
                    <a:pt x="434942" y="-23819"/>
                    <a:pt x="642344" y="-24929"/>
                    <a:pt x="810932" y="71700"/>
                  </a:cubicBezTo>
                  <a:cubicBezTo>
                    <a:pt x="979412" y="168267"/>
                    <a:pt x="1083342" y="347672"/>
                    <a:pt x="1083342" y="541937"/>
                  </a:cubicBezTo>
                </a:path>
              </a:pathLst>
            </a:custGeom>
            <a:noFill/>
            <a:ln w="57150">
              <a:solidFill>
                <a:srgbClr val="D5F4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2" name="弧形 82"/>
            <p:cNvSpPr>
              <a:spLocks noChangeArrowheads="1"/>
            </p:cNvSpPr>
            <p:nvPr/>
          </p:nvSpPr>
          <p:spPr bwMode="auto">
            <a:xfrm rot="-5400000">
              <a:off x="4171955" y="3346629"/>
              <a:ext cx="898538" cy="823670"/>
            </a:xfrm>
            <a:custGeom>
              <a:avLst/>
              <a:gdLst>
                <a:gd name="T0" fmla="*/ 455476 w 898538"/>
                <a:gd name="T1" fmla="*/ 39 h 823670"/>
                <a:gd name="T2" fmla="*/ 898538 w 898538"/>
                <a:gd name="T3" fmla="*/ 411835 h 823670"/>
                <a:gd name="T4" fmla="*/ 449269 w 898538"/>
                <a:gd name="T5" fmla="*/ 411835 h 823670"/>
                <a:gd name="T6" fmla="*/ 455476 w 898538"/>
                <a:gd name="T7" fmla="*/ 39 h 823670"/>
                <a:gd name="T8" fmla="*/ 455476 w 898538"/>
                <a:gd name="T9" fmla="*/ 39 h 823670"/>
                <a:gd name="T10" fmla="*/ 898538 w 898538"/>
                <a:gd name="T11" fmla="*/ 411835 h 823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8538" h="823670" stroke="0">
                  <a:moveTo>
                    <a:pt x="455476" y="39"/>
                  </a:moveTo>
                  <a:cubicBezTo>
                    <a:pt x="701156" y="3151"/>
                    <a:pt x="898538" y="186603"/>
                    <a:pt x="898538" y="411835"/>
                  </a:cubicBezTo>
                  <a:lnTo>
                    <a:pt x="449269" y="411835"/>
                  </a:lnTo>
                  <a:lnTo>
                    <a:pt x="455476" y="39"/>
                  </a:lnTo>
                  <a:close/>
                </a:path>
                <a:path w="898538" h="823670" fill="none">
                  <a:moveTo>
                    <a:pt x="455476" y="39"/>
                  </a:moveTo>
                  <a:cubicBezTo>
                    <a:pt x="701156" y="3151"/>
                    <a:pt x="898538" y="186603"/>
                    <a:pt x="898538" y="411835"/>
                  </a:cubicBezTo>
                </a:path>
              </a:pathLst>
            </a:custGeom>
            <a:noFill/>
            <a:ln w="57150">
              <a:solidFill>
                <a:srgbClr val="D5F4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73" name="组合 3"/>
            <p:cNvGrpSpPr>
              <a:grpSpLocks/>
            </p:cNvGrpSpPr>
            <p:nvPr/>
          </p:nvGrpSpPr>
          <p:grpSpPr bwMode="auto">
            <a:xfrm>
              <a:off x="1809684" y="1771915"/>
              <a:ext cx="5633372" cy="3890359"/>
              <a:chOff x="1809685" y="1771917"/>
              <a:chExt cx="5633374" cy="3890364"/>
            </a:xfrm>
          </p:grpSpPr>
          <p:graphicFrame>
            <p:nvGraphicFramePr>
              <p:cNvPr id="7174" name="图表 2"/>
              <p:cNvGraphicFramePr>
                <a:graphicFrameLocks/>
              </p:cNvGraphicFramePr>
              <p:nvPr/>
            </p:nvGraphicFramePr>
            <p:xfrm>
              <a:off x="1809685" y="1771917"/>
              <a:ext cx="5633374" cy="3890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2" r:id="rId4" imgW="5394240" imgH="3720960" progId="Excel.Sheet.8">
                      <p:embed/>
                    </p:oleObj>
                  </mc:Choice>
                  <mc:Fallback>
                    <p:oleObj r:id="rId4" imgW="5394240" imgH="3720960" progId="Excel.Sheet.8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09685" y="1771917"/>
                            <a:ext cx="5633374" cy="3890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TextBox 88"/>
              <p:cNvSpPr txBox="1"/>
              <p:nvPr/>
            </p:nvSpPr>
            <p:spPr>
              <a:xfrm rot="18892830">
                <a:off x="3398053" y="2555554"/>
                <a:ext cx="1040850" cy="41679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2000" b="1" spc="3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了解</a:t>
                </a:r>
              </a:p>
            </p:txBody>
          </p:sp>
          <p:sp>
            <p:nvSpPr>
              <p:cNvPr id="11" name="TextBox 43"/>
              <p:cNvSpPr txBox="1"/>
              <p:nvPr/>
            </p:nvSpPr>
            <p:spPr>
              <a:xfrm rot="3026289">
                <a:off x="3312874" y="4518938"/>
                <a:ext cx="1042505" cy="41679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2000" b="1" spc="3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掌握</a:t>
                </a:r>
              </a:p>
            </p:txBody>
          </p:sp>
        </p:grpSp>
        <p:sp>
          <p:nvSpPr>
            <p:cNvPr id="7" name="TextBox 84"/>
            <p:cNvSpPr txBox="1"/>
            <p:nvPr/>
          </p:nvSpPr>
          <p:spPr>
            <a:xfrm rot="3181581" flipH="1">
              <a:off x="5144630" y="2802079"/>
              <a:ext cx="1040849" cy="4168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000" b="1" spc="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了解</a:t>
              </a:r>
            </a:p>
          </p:txBody>
        </p:sp>
        <p:sp>
          <p:nvSpPr>
            <p:cNvPr id="8" name="TextBox 86"/>
            <p:cNvSpPr txBox="1"/>
            <p:nvPr/>
          </p:nvSpPr>
          <p:spPr>
            <a:xfrm rot="8102442" flipH="1" flipV="1">
              <a:off x="5094439" y="4217631"/>
              <a:ext cx="1040337" cy="4170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000" b="1" spc="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了解</a:t>
              </a:r>
            </a:p>
          </p:txBody>
        </p:sp>
      </p:grpSp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2330725" y="265724"/>
            <a:ext cx="5148262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charset="0"/>
              </a:rPr>
              <a:t></a:t>
            </a:r>
            <a:r>
              <a:rPr lang="zh-CN" altLang="en-US" sz="400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学习目标</a:t>
            </a:r>
          </a:p>
        </p:txBody>
      </p:sp>
      <p:grpSp>
        <p:nvGrpSpPr>
          <p:cNvPr id="13" name="组合 9"/>
          <p:cNvGrpSpPr>
            <a:grpSpLocks/>
          </p:cNvGrpSpPr>
          <p:nvPr/>
        </p:nvGrpSpPr>
        <p:grpSpPr bwMode="auto">
          <a:xfrm>
            <a:off x="1882775" y="1219723"/>
            <a:ext cx="3387724" cy="1383773"/>
            <a:chOff x="153988" y="1372872"/>
            <a:chExt cx="3386199" cy="1382898"/>
          </a:xfrm>
        </p:grpSpPr>
        <p:sp>
          <p:nvSpPr>
            <p:cNvPr id="7181" name="矩形 5"/>
            <p:cNvSpPr>
              <a:spLocks noChangeArrowheads="1"/>
            </p:cNvSpPr>
            <p:nvPr/>
          </p:nvSpPr>
          <p:spPr bwMode="auto">
            <a:xfrm>
              <a:off x="751249" y="1372872"/>
              <a:ext cx="2788938" cy="1015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indent="-457200">
                <a:lnSpc>
                  <a:spcPts val="3600"/>
                </a:lnSpc>
              </a:pPr>
              <a:r>
                <a:rPr lang="zh-CN" altLang="en-US" sz="2000" b="1">
                  <a:latin typeface="微软雅黑" pitchFamily="34" charset="-122"/>
                  <a:ea typeface="微软雅黑" pitchFamily="34" charset="-122"/>
                </a:rPr>
                <a:t>了解 </a:t>
              </a:r>
              <a:r>
                <a:rPr lang="en-US" altLang="zh-CN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计算生态及各应用领域的常用库</a:t>
              </a:r>
            </a:p>
          </p:txBody>
        </p:sp>
        <p:grpSp>
          <p:nvGrpSpPr>
            <p:cNvPr id="7182" name="组合 16"/>
            <p:cNvGrpSpPr>
              <a:grpSpLocks/>
            </p:cNvGrpSpPr>
            <p:nvPr/>
          </p:nvGrpSpPr>
          <p:grpSpPr bwMode="auto">
            <a:xfrm>
              <a:off x="466536" y="2103548"/>
              <a:ext cx="2179369" cy="652222"/>
              <a:chOff x="860198" y="2352244"/>
              <a:chExt cx="2178276" cy="652213"/>
            </a:xfrm>
          </p:grpSpPr>
          <p:cxnSp>
            <p:nvCxnSpPr>
              <p:cNvPr id="7183" name="直接连接符 7"/>
              <p:cNvCxnSpPr>
                <a:cxnSpLocks noChangeShapeType="1"/>
              </p:cNvCxnSpPr>
              <p:nvPr/>
            </p:nvCxnSpPr>
            <p:spPr bwMode="auto">
              <a:xfrm>
                <a:off x="860311" y="2351794"/>
                <a:ext cx="372783" cy="652663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84" name="直接连接符 10"/>
              <p:cNvCxnSpPr>
                <a:cxnSpLocks noChangeShapeType="1"/>
              </p:cNvCxnSpPr>
              <p:nvPr/>
            </p:nvCxnSpPr>
            <p:spPr bwMode="auto">
              <a:xfrm>
                <a:off x="1223576" y="3004457"/>
                <a:ext cx="1814742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185" name="组合 15"/>
            <p:cNvGrpSpPr>
              <a:grpSpLocks/>
            </p:cNvGrpSpPr>
            <p:nvPr/>
          </p:nvGrpSpPr>
          <p:grpSpPr bwMode="auto">
            <a:xfrm>
              <a:off x="153988" y="1614313"/>
              <a:ext cx="474819" cy="522307"/>
              <a:chOff x="1232465" y="3529898"/>
              <a:chExt cx="474581" cy="522300"/>
            </a:xfrm>
          </p:grpSpPr>
          <p:sp>
            <p:nvSpPr>
              <p:cNvPr id="7186" name="椭圆 16"/>
              <p:cNvSpPr>
                <a:spLocks noChangeArrowheads="1"/>
              </p:cNvSpPr>
              <p:nvPr/>
            </p:nvSpPr>
            <p:spPr bwMode="auto">
              <a:xfrm>
                <a:off x="1232465" y="3558160"/>
                <a:ext cx="474308" cy="474808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7187" name="TextBox 52"/>
              <p:cNvSpPr txBox="1">
                <a:spLocks noChangeArrowheads="1"/>
              </p:cNvSpPr>
              <p:nvPr/>
            </p:nvSpPr>
            <p:spPr bwMode="auto">
              <a:xfrm>
                <a:off x="1287986" y="3529576"/>
                <a:ext cx="334712" cy="52244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pPr eaLnBrk="0" hangingPunct="0"/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1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21" name="组合 63"/>
          <p:cNvGrpSpPr>
            <a:grpSpLocks/>
          </p:cNvGrpSpPr>
          <p:nvPr/>
        </p:nvGrpSpPr>
        <p:grpSpPr bwMode="auto">
          <a:xfrm>
            <a:off x="6476825" y="1268356"/>
            <a:ext cx="3516489" cy="1343078"/>
            <a:chOff x="5179308" y="1870030"/>
            <a:chExt cx="3517017" cy="1339895"/>
          </a:xfrm>
        </p:grpSpPr>
        <p:grpSp>
          <p:nvGrpSpPr>
            <p:cNvPr id="7189" name="组合 32"/>
            <p:cNvGrpSpPr>
              <a:grpSpLocks/>
            </p:cNvGrpSpPr>
            <p:nvPr/>
          </p:nvGrpSpPr>
          <p:grpSpPr bwMode="auto">
            <a:xfrm flipH="1">
              <a:off x="6253163" y="2557463"/>
              <a:ext cx="2178050" cy="652462"/>
              <a:chOff x="860198" y="2352244"/>
              <a:chExt cx="2178276" cy="652213"/>
            </a:xfrm>
          </p:grpSpPr>
          <p:cxnSp>
            <p:nvCxnSpPr>
              <p:cNvPr id="7190" name="直接连接符 33"/>
              <p:cNvCxnSpPr>
                <a:cxnSpLocks noChangeShapeType="1"/>
              </p:cNvCxnSpPr>
              <p:nvPr/>
            </p:nvCxnSpPr>
            <p:spPr bwMode="auto">
              <a:xfrm>
                <a:off x="860264" y="2352817"/>
                <a:ext cx="371605" cy="65164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91" name="直接连接符 34"/>
              <p:cNvCxnSpPr>
                <a:cxnSpLocks noChangeShapeType="1"/>
              </p:cNvCxnSpPr>
              <p:nvPr/>
            </p:nvCxnSpPr>
            <p:spPr bwMode="auto">
              <a:xfrm>
                <a:off x="1222341" y="3004457"/>
                <a:ext cx="1816736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192" name="组合 35"/>
            <p:cNvGrpSpPr>
              <a:grpSpLocks/>
            </p:cNvGrpSpPr>
            <p:nvPr/>
          </p:nvGrpSpPr>
          <p:grpSpPr bwMode="auto">
            <a:xfrm>
              <a:off x="8223250" y="2109791"/>
              <a:ext cx="473075" cy="522287"/>
              <a:chOff x="1232465" y="3530023"/>
              <a:chExt cx="474415" cy="522742"/>
            </a:xfrm>
          </p:grpSpPr>
          <p:sp>
            <p:nvSpPr>
              <p:cNvPr id="7193" name="椭圆 24"/>
              <p:cNvSpPr>
                <a:spLocks noChangeArrowheads="1"/>
              </p:cNvSpPr>
              <p:nvPr/>
            </p:nvSpPr>
            <p:spPr bwMode="auto">
              <a:xfrm>
                <a:off x="1232348" y="3558995"/>
                <a:ext cx="474532" cy="475089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7194" name="TextBox 68"/>
              <p:cNvSpPr txBox="1">
                <a:spLocks noChangeArrowheads="1"/>
              </p:cNvSpPr>
              <p:nvPr/>
            </p:nvSpPr>
            <p:spPr bwMode="auto">
              <a:xfrm>
                <a:off x="1300820" y="3530490"/>
                <a:ext cx="335995" cy="52259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pPr eaLnBrk="0" hangingPunct="0"/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2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195" name="矩形 46"/>
            <p:cNvSpPr>
              <a:spLocks noChangeArrowheads="1"/>
            </p:cNvSpPr>
            <p:nvPr/>
          </p:nvSpPr>
          <p:spPr bwMode="auto">
            <a:xfrm>
              <a:off x="5179308" y="1870030"/>
              <a:ext cx="3009526" cy="101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marL="457200" indent="-457200" algn="r">
                <a:lnSpc>
                  <a:spcPts val="3600"/>
                </a:lnSpc>
              </a:pPr>
              <a:r>
                <a:rPr lang="zh-CN" altLang="en-US" sz="2000" b="1">
                  <a:latin typeface="微软雅黑" pitchFamily="34" charset="-122"/>
                  <a:ea typeface="微软雅黑" pitchFamily="34" charset="-122"/>
                </a:rPr>
                <a:t>了解 </a:t>
              </a:r>
              <a:r>
                <a:rPr lang="en-US" altLang="zh-CN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生态库的构建与发布</a:t>
              </a:r>
            </a:p>
          </p:txBody>
        </p:sp>
      </p:grpSp>
      <p:grpSp>
        <p:nvGrpSpPr>
          <p:cNvPr id="29" name="组合 71"/>
          <p:cNvGrpSpPr>
            <a:grpSpLocks/>
          </p:cNvGrpSpPr>
          <p:nvPr/>
        </p:nvGrpSpPr>
        <p:grpSpPr bwMode="auto">
          <a:xfrm>
            <a:off x="6340298" y="4905375"/>
            <a:ext cx="4022902" cy="1310780"/>
            <a:chOff x="4674761" y="4225925"/>
            <a:chExt cx="4021564" cy="1312376"/>
          </a:xfrm>
        </p:grpSpPr>
        <p:sp>
          <p:nvSpPr>
            <p:cNvPr id="7197" name="矩形 51"/>
            <p:cNvSpPr>
              <a:spLocks noChangeArrowheads="1"/>
            </p:cNvSpPr>
            <p:nvPr/>
          </p:nvSpPr>
          <p:spPr bwMode="auto">
            <a:xfrm>
              <a:off x="4674761" y="4521401"/>
              <a:ext cx="3370995" cy="101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marL="457200" indent="-457200" algn="r">
                <a:lnSpc>
                  <a:spcPts val="3600"/>
                </a:lnSpc>
              </a:pPr>
              <a:r>
                <a:rPr lang="zh-CN" altLang="en-US" sz="2000" b="1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了解 </a:t>
              </a:r>
              <a:r>
                <a:rPr lang="en-US" altLang="zh-CN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jieba</a:t>
              </a:r>
              <a:r>
                <a:rPr lang="zh-CN" altLang="en-US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、</a:t>
              </a:r>
              <a:r>
                <a:rPr lang="en-US" altLang="zh-CN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wordcloud</a:t>
              </a:r>
              <a:r>
                <a:rPr lang="zh-CN" altLang="en-US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、</a:t>
              </a:r>
              <a:r>
                <a:rPr lang="en-US" altLang="zh-CN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pygame</a:t>
              </a:r>
              <a:r>
                <a:rPr lang="zh-CN" altLang="en-US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库的基本用法</a:t>
              </a:r>
              <a:endParaRPr lang="zh-CN" altLang="en-US" sz="2000" b="1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198" name="组合 38"/>
            <p:cNvGrpSpPr>
              <a:grpSpLocks/>
            </p:cNvGrpSpPr>
            <p:nvPr/>
          </p:nvGrpSpPr>
          <p:grpSpPr bwMode="auto">
            <a:xfrm rot="10800000">
              <a:off x="5685823" y="4225925"/>
              <a:ext cx="2745390" cy="652463"/>
              <a:chOff x="860198" y="2352244"/>
              <a:chExt cx="2745675" cy="652213"/>
            </a:xfrm>
          </p:grpSpPr>
          <p:cxnSp>
            <p:nvCxnSpPr>
              <p:cNvPr id="7199" name="直接连接符 39"/>
              <p:cNvCxnSpPr>
                <a:cxnSpLocks noChangeShapeType="1"/>
              </p:cNvCxnSpPr>
              <p:nvPr/>
            </p:nvCxnSpPr>
            <p:spPr bwMode="auto">
              <a:xfrm>
                <a:off x="882356" y="2364019"/>
                <a:ext cx="373012" cy="651561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00" name="直接连接符 40"/>
              <p:cNvCxnSpPr>
                <a:cxnSpLocks noChangeShapeType="1"/>
              </p:cNvCxnSpPr>
              <p:nvPr/>
            </p:nvCxnSpPr>
            <p:spPr bwMode="auto">
              <a:xfrm rot="10800000" flipH="1">
                <a:off x="1245844" y="3015581"/>
                <a:ext cx="2382512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201" name="组合 41"/>
            <p:cNvGrpSpPr>
              <a:grpSpLocks/>
            </p:cNvGrpSpPr>
            <p:nvPr/>
          </p:nvGrpSpPr>
          <p:grpSpPr bwMode="auto">
            <a:xfrm flipH="1">
              <a:off x="8223250" y="4806950"/>
              <a:ext cx="473075" cy="523875"/>
              <a:chOff x="1232465" y="3533629"/>
              <a:chExt cx="474415" cy="523220"/>
            </a:xfrm>
          </p:grpSpPr>
          <p:sp>
            <p:nvSpPr>
              <p:cNvPr id="7202" name="椭圆 32"/>
              <p:cNvSpPr>
                <a:spLocks noChangeArrowheads="1"/>
              </p:cNvSpPr>
              <p:nvPr/>
            </p:nvSpPr>
            <p:spPr bwMode="auto">
              <a:xfrm>
                <a:off x="1232465" y="3558282"/>
                <a:ext cx="474301" cy="474750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7203" name="TextBox 76"/>
              <p:cNvSpPr txBox="1">
                <a:spLocks noChangeArrowheads="1"/>
              </p:cNvSpPr>
              <p:nvPr/>
            </p:nvSpPr>
            <p:spPr bwMode="auto">
              <a:xfrm>
                <a:off x="1305679" y="3532877"/>
                <a:ext cx="335830" cy="52397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pPr eaLnBrk="0" hangingPunct="0"/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3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37" name="组合 10"/>
          <p:cNvGrpSpPr>
            <a:grpSpLocks/>
          </p:cNvGrpSpPr>
          <p:nvPr/>
        </p:nvGrpSpPr>
        <p:grpSpPr bwMode="auto">
          <a:xfrm>
            <a:off x="1630363" y="4857746"/>
            <a:ext cx="3919360" cy="1385598"/>
            <a:chOff x="218911" y="4857376"/>
            <a:chExt cx="3919890" cy="1384404"/>
          </a:xfrm>
        </p:grpSpPr>
        <p:grpSp>
          <p:nvGrpSpPr>
            <p:cNvPr id="7205" name="组合 16"/>
            <p:cNvGrpSpPr>
              <a:grpSpLocks/>
            </p:cNvGrpSpPr>
            <p:nvPr/>
          </p:nvGrpSpPr>
          <p:grpSpPr bwMode="auto">
            <a:xfrm flipV="1">
              <a:off x="445925" y="4857376"/>
              <a:ext cx="2538576" cy="868892"/>
              <a:chOff x="860198" y="2352244"/>
              <a:chExt cx="2178276" cy="652213"/>
            </a:xfrm>
          </p:grpSpPr>
          <p:cxnSp>
            <p:nvCxnSpPr>
              <p:cNvPr id="7206" name="直接连接符 7"/>
              <p:cNvCxnSpPr>
                <a:cxnSpLocks noChangeShapeType="1"/>
              </p:cNvCxnSpPr>
              <p:nvPr/>
            </p:nvCxnSpPr>
            <p:spPr bwMode="auto">
              <a:xfrm>
                <a:off x="860243" y="2351976"/>
                <a:ext cx="371966" cy="652481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07" name="直接连接符 10"/>
              <p:cNvCxnSpPr>
                <a:cxnSpLocks noChangeShapeType="1"/>
              </p:cNvCxnSpPr>
              <p:nvPr/>
            </p:nvCxnSpPr>
            <p:spPr bwMode="auto">
              <a:xfrm>
                <a:off x="1222671" y="3004457"/>
                <a:ext cx="1816230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208" name="组合 41"/>
            <p:cNvGrpSpPr>
              <a:grpSpLocks/>
            </p:cNvGrpSpPr>
            <p:nvPr/>
          </p:nvGrpSpPr>
          <p:grpSpPr bwMode="auto">
            <a:xfrm flipH="1">
              <a:off x="218911" y="5645306"/>
              <a:ext cx="473075" cy="523875"/>
              <a:chOff x="4095245" y="3533376"/>
              <a:chExt cx="474273" cy="523117"/>
            </a:xfrm>
          </p:grpSpPr>
          <p:sp>
            <p:nvSpPr>
              <p:cNvPr id="7209" name="椭圆 40"/>
              <p:cNvSpPr>
                <a:spLocks noChangeArrowheads="1"/>
              </p:cNvSpPr>
              <p:nvPr/>
            </p:nvSpPr>
            <p:spPr bwMode="auto">
              <a:xfrm>
                <a:off x="4095132" y="3559141"/>
                <a:ext cx="474386" cy="473593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7210" name="TextBox 50"/>
              <p:cNvSpPr txBox="1">
                <a:spLocks noChangeArrowheads="1"/>
              </p:cNvSpPr>
              <p:nvPr/>
            </p:nvSpPr>
            <p:spPr bwMode="auto">
              <a:xfrm>
                <a:off x="4184278" y="3533798"/>
                <a:ext cx="335891" cy="52269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pPr eaLnBrk="0" hangingPunct="0"/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4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211" name="矩形 7"/>
            <p:cNvSpPr>
              <a:spLocks noChangeArrowheads="1"/>
            </p:cNvSpPr>
            <p:nvPr/>
          </p:nvSpPr>
          <p:spPr bwMode="auto">
            <a:xfrm>
              <a:off x="957852" y="5226992"/>
              <a:ext cx="3180949" cy="101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zh-CN" altLang="en-US" sz="2000" b="1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掌握 </a:t>
              </a:r>
              <a:r>
                <a:rPr lang="en-US" altLang="zh-CN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time</a:t>
              </a:r>
              <a:r>
                <a:rPr lang="zh-CN" altLang="en-US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、</a:t>
              </a:r>
              <a:r>
                <a:rPr lang="en-US" altLang="zh-CN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random</a:t>
              </a:r>
              <a:r>
                <a:rPr lang="zh-CN" altLang="en-US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、</a:t>
              </a:r>
              <a:r>
                <a:rPr lang="en-US" altLang="zh-CN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turtle</a:t>
              </a:r>
              <a:r>
                <a:rPr lang="zh-CN" altLang="en-US" sz="2000" b="1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库的基本用法</a:t>
              </a:r>
              <a:endParaRPr lang="zh-CN" altLang="en-US" sz="2000" b="1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0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322628" y="3066992"/>
            <a:ext cx="6141492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网络应用开发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指以网络为基础的应用程序的开发。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18434" name="Picture 2" descr="https://timgsa.baidu.com/timg?image&amp;quality=80&amp;size=b9999_10000&amp;sec=1589261887544&amp;di=a4213cbe4a1f3b6c3b90bb98bd2387dc&amp;imgtype=0&amp;src=http%3A%2F%2Fimg.cppcns.com%2Fpic.php%3Furl%3D%2Ffile_images%2Farticle%2F201801%2F201818144653495.gif%3F20180814471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6" y="2546686"/>
            <a:ext cx="3600000" cy="2240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6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00501" y="1507247"/>
            <a:ext cx="1100009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WeRoBot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aip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MyQR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等库为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网络应用开发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领域提供支持，这些库各自的功能如表所示。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437974"/>
              </p:ext>
            </p:extLst>
          </p:nvPr>
        </p:nvGraphicFramePr>
        <p:xfrm>
          <a:off x="1736986" y="2812470"/>
          <a:ext cx="8911988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7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WeRoBot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WeRoBot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库封装了很多微信公众号接口，提供了解析微信服务器消息及反馈消息的功能，该库简单易用，是建立微信机器人的重要技术手段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aip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aip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封装了百度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AI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开放平台接口，利用该库中封装的接口可快速开发各类网络应用，如天气预报、在线翻译、快递查询等等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MyQR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MyQR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是一个用于生成二维码的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306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27798" y="1496655"/>
            <a:ext cx="109318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PyGame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Panda3D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库为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游戏开发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领域提供支持，这些库各自的说明如表所示。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50768"/>
              </p:ext>
            </p:extLst>
          </p:nvPr>
        </p:nvGraphicFramePr>
        <p:xfrm>
          <a:off x="668741" y="2696984"/>
          <a:ext cx="10849970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3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PyGame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pygame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是为开发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2D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游戏而设计的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第三方跨平台库，开发人员利用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pygame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中定义的接口，可以方便快捷地实现诸如图形用户界面创建、图形和图像的绘制、用户键盘和鼠标操作的监听以及播放音频等游戏中常用的功能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Panda3D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panda3d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是由迪士尼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VR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工作室和卡耐基梅隆娱乐技术中心开发的一个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3D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渲染和游戏开发库，该库强调能力、速度、完整性和容错能力，提供场景浏览器、性能监视器和动画优化工具，并通过完善代码来有效降低开发者跟踪和分析错误的难度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878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322628" y="2268632"/>
            <a:ext cx="61414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图形艺术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是一种通过标志来表现意义的艺术。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标志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是一些单纯、显著、易识别的具有指代性或具有表达意义、情感和指令等作用的物象、图形或文字符号，也是图形艺术的表现手段。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23554" name="Picture 2" descr="https://timgsa.baidu.com/timg?image&amp;quality=80&amp;size=b9999_10000&amp;sec=1589262333038&amp;di=8f11d68d80f6f606345bb081a5c0bfca&amp;imgtype=0&amp;src=http%3A%2F%2Fpic2.16pic.com%2F00%2F14%2F33%2F16pic_143362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2" y="2457792"/>
            <a:ext cx="4320000" cy="248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5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27798" y="1176021"/>
            <a:ext cx="109318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Quads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ascii_art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turtle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库为图形艺术领域提供支持，这些库各自的说明如表所示。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8489"/>
              </p:ext>
            </p:extLst>
          </p:nvPr>
        </p:nvGraphicFramePr>
        <p:xfrm>
          <a:off x="668741" y="2376350"/>
          <a:ext cx="10849970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3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indent="215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Quads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Quads</a:t>
                      </a: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一个基于四叉树和迭代操作的图形艺术库，其功能是以图像作为输入，将输入图像分为四个象限，根据输入图像中的颜色为每个象限分配平均颜色，误差最大的象限会被分成四个子象限以完善图像，以上过程重复</a:t>
                      </a: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indent="215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ascii_art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ascii_art</a:t>
                      </a: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是一种使用纯字符表示图像的技术，</a:t>
                      </a: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ascii_art</a:t>
                      </a: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库提供了对该技术的支持，该库可对接收到的图片进行转换，以字符形式重构图片并输出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75234"/>
              </p:ext>
            </p:extLst>
          </p:nvPr>
        </p:nvGraphicFramePr>
        <p:xfrm>
          <a:off x="682389" y="4800835"/>
          <a:ext cx="1084997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3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turtle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turtle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提供了绘制线、圆以及其他形状的函数，使用该库可以创建图形窗口，在图形窗口中通过简单重复动作直观地绘制界面与图形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53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885898" y="2042317"/>
            <a:ext cx="657822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图像处理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般指数字图像（数字图像是指用工业相机、摄像机和扫描仪等设备经过拍摄得到的一个大的二维数组，这个数组的元素称为像素，其值称为灰度值）处理，图像处理技术一般包括图像压缩、增强和复原、图像匹配、描述和识别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24578" name="Picture 2" descr="https://timgsa.baidu.com/timg?image&amp;quality=80&amp;size=b9999_10000&amp;sec=1589262483585&amp;di=04f6c1b518421595be7a3cdcb10b4118&amp;imgtype=0&amp;src=http%3A%2F%2Fimg5.coin163.com%2F95%2F36%2FnqAfy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49" y="1779122"/>
            <a:ext cx="3600000" cy="38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66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27798" y="1176021"/>
            <a:ext cx="10931856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Scipy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Pillow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OpenCV-Python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等库为图像处理领域提供支持，这些库各自的说明如表所示。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60250"/>
              </p:ext>
            </p:extLst>
          </p:nvPr>
        </p:nvGraphicFramePr>
        <p:xfrm>
          <a:off x="778776" y="2311075"/>
          <a:ext cx="10671696" cy="4160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0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12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数字图像的本质是数组，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定义的数组类型非常适用于存储图像；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提供基于数组的计算功能，利用这些功能可以很方便地修改图像的像素值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Scipy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Scipy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提供了对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维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数组进行运算的函数，这些函数实现的功能，包括线性和非线性滤波、二值形态、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样条插值等都适用于图像处理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Pillow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Pillow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库是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PIL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库的一个分支，也是支持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Python3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的图像处理库，该库提供了对不同格式图像文件的打开和保存操作，也提供了包括点运算、色彩空间转换等基本的图像处理功能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OpenCV-Python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OpenCV-Python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OpenCV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版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API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OpenCV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是基于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BSD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许可发型的跨平台计算机视觉库，该库内部代码由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C/C++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编写，实现了图像处理和计算机视觉方面的很多通用算法；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OpenCV-Python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代码对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OpenCV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进行封装，因此该库即方便使用又非常高效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684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9218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5181600" y="4874635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10.5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常用的第三方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23" name="TextBox 11"/>
          <p:cNvSpPr txBox="1">
            <a:spLocks noChangeArrowheads="1"/>
          </p:cNvSpPr>
          <p:nvPr/>
        </p:nvSpPr>
        <p:spPr bwMode="auto">
          <a:xfrm>
            <a:off x="5181600" y="3365718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10.3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常用的内置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>
            <a:off x="5181600" y="4120910"/>
            <a:ext cx="49164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10.4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181600" y="5557615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10.6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13" name="对角圆角矩形 12"/>
          <p:cNvSpPr/>
          <p:nvPr/>
        </p:nvSpPr>
        <p:spPr>
          <a:xfrm>
            <a:off x="4870450" y="2502454"/>
            <a:ext cx="5788450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181600" y="1856797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10.1    Python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计算生态概述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181599" y="2610861"/>
            <a:ext cx="54773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10.2   Python</a:t>
            </a:r>
            <a:r>
              <a:rPr lang="zh-CN" altLang="en-US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生态库的构建与发布</a:t>
            </a:r>
          </a:p>
        </p:txBody>
      </p:sp>
    </p:spTree>
    <p:extLst>
      <p:ext uri="{BB962C8B-B14F-4D97-AF65-F5344CB8AC3E}">
        <p14:creationId xmlns:p14="http://schemas.microsoft.com/office/powerpoint/2010/main" val="1204013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367283" y="2268632"/>
            <a:ext cx="736979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库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中常常提及的概念，但事实上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中的库只是一种对特定功能集合的统一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说法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而非严格定义。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库的具体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表现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形式为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Module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）和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包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），下面分这两部分介绍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库的构建与使用，并介绍如何发布第三方库。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10.2Python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生态库的构建与发布</a:t>
            </a:r>
          </a:p>
        </p:txBody>
      </p:sp>
      <p:pic>
        <p:nvPicPr>
          <p:cNvPr id="58370" name="Picture 2" descr="https://timgsa.baidu.com/timg?image&amp;quality=80&amp;size=b9999_10000&amp;sec=1589276587358&amp;di=8a1ebca1270a0cc8a68e32d00a37787a&amp;imgtype=0&amp;src=http%3A%2F%2Fhbimg.b0.upaiyun.com%2F1835d0670f185423c378afba2d5a883aa42d328545691-vtdT7X_fw6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74" y="2268632"/>
            <a:ext cx="3600000" cy="28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2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225374" y="2910077"/>
            <a:ext cx="736979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本质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上是一个包含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代码片段的</a:t>
            </a:r>
            <a:r>
              <a:rPr lang="en-US" altLang="zh-CN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.py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，模块名就是文件名。那么创建一个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.py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文件，在其中编写功能代码并保存，便可构建一个模块。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10.2.1 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模块的构建与使用</a:t>
            </a:r>
          </a:p>
        </p:txBody>
      </p:sp>
      <p:pic>
        <p:nvPicPr>
          <p:cNvPr id="58370" name="Picture 2" descr="https://timgsa.baidu.com/timg?image&amp;quality=80&amp;size=b9999_10000&amp;sec=1589276587358&amp;di=8a1ebca1270a0cc8a68e32d00a37787a&amp;imgtype=0&amp;src=http%3A%2F%2Fhbimg.b0.upaiyun.com%2F1835d0670f185423c378afba2d5a883aa42d328545691-vtdT7X_fw6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74" y="2268632"/>
            <a:ext cx="3600000" cy="28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9218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5181600" y="4763915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10.5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常用的第三方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5181599" y="2500141"/>
            <a:ext cx="54773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10.2   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生态库的构建与发布</a:t>
            </a:r>
          </a:p>
        </p:txBody>
      </p:sp>
      <p:sp>
        <p:nvSpPr>
          <p:cNvPr id="23" name="TextBox 11"/>
          <p:cNvSpPr txBox="1">
            <a:spLocks noChangeArrowheads="1"/>
          </p:cNvSpPr>
          <p:nvPr/>
        </p:nvSpPr>
        <p:spPr bwMode="auto">
          <a:xfrm>
            <a:off x="5181600" y="3254998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10.3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常用的内置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>
            <a:off x="5181600" y="4010190"/>
            <a:ext cx="49164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10.4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181600" y="1746077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10.1    Python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计算生态概述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181600" y="5446895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10.6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</p:spTree>
    <p:extLst>
      <p:ext uri="{BB962C8B-B14F-4D97-AF65-F5344CB8AC3E}">
        <p14:creationId xmlns:p14="http://schemas.microsoft.com/office/powerpoint/2010/main" val="25236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476466" y="3183210"/>
            <a:ext cx="7118698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import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模块名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from … import …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10.2.1 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模块的构建与使用</a:t>
            </a:r>
          </a:p>
        </p:txBody>
      </p:sp>
      <p:pic>
        <p:nvPicPr>
          <p:cNvPr id="58370" name="Picture 2" descr="https://timgsa.baidu.com/timg?image&amp;quality=80&amp;size=b9999_10000&amp;sec=1589276587358&amp;di=8a1ebca1270a0cc8a68e32d00a37787a&amp;imgtype=0&amp;src=http%3A%2F%2Fhbimg.b0.upaiyun.com%2F1835d0670f185423c378afba2d5a883aa42d328545691-vtdT7X_fw6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74" y="2268632"/>
            <a:ext cx="3600000" cy="28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476466" y="2402246"/>
            <a:ext cx="172354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导入模块：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454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22367" y="1165474"/>
            <a:ext cx="10991878" cy="142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将模块放入一个文件夹，并在该文件夹中创建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__init__.py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文件，就构建了一个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包。</a:t>
            </a:r>
            <a:endParaRPr lang="en-US" altLang="zh-CN" sz="200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简单地说，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中的包就是以目录形式组织起来的、具有层级关系的多个模块。</a:t>
            </a:r>
            <a:endParaRPr lang="en-US" altLang="zh-CN" sz="200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包中可以包含子包，包结构示例如图所示。</a:t>
            </a:r>
            <a:endParaRPr lang="en-US" altLang="zh-CN" sz="200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10.2.2 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包的构建与导入</a:t>
            </a:r>
          </a:p>
        </p:txBody>
      </p:sp>
      <p:pic>
        <p:nvPicPr>
          <p:cNvPr id="59394" name="图片 1" descr="1586250134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406" y="2668565"/>
            <a:ext cx="44958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22367" y="5273611"/>
            <a:ext cx="1099187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720725">
              <a:lnSpc>
                <a:spcPct val="150000"/>
              </a:lnSpc>
            </a:pPr>
            <a:r>
              <a:rPr kumimoji="1" lang="zh-CN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此时若想在当前程序中导入以上包中的模块</a:t>
            </a: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module_a</a:t>
            </a:r>
            <a:r>
              <a:rPr kumimoji="1" lang="zh-CN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，使用的导入语句如下：</a:t>
            </a:r>
          </a:p>
          <a:p>
            <a:pPr marL="342900" indent="-342900" defTabSz="720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import package.package_a.module_a						# </a:t>
            </a:r>
            <a:r>
              <a:rPr kumimoji="1" lang="zh-CN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方式一</a:t>
            </a:r>
          </a:p>
          <a:p>
            <a:pPr marL="342900" indent="-342900" defTabSz="720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from package.package_a import module_a						# </a:t>
            </a:r>
            <a:r>
              <a:rPr kumimoji="1" lang="zh-CN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方式二</a:t>
            </a:r>
          </a:p>
        </p:txBody>
      </p:sp>
    </p:spTree>
    <p:extLst>
      <p:ext uri="{BB962C8B-B14F-4D97-AF65-F5344CB8AC3E}">
        <p14:creationId xmlns:p14="http://schemas.microsoft.com/office/powerpoint/2010/main" val="121782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22367" y="1165474"/>
            <a:ext cx="10991878" cy="961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中的第三方库是由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使用者自行编写与发布的模块或包，同样的，我们也可以将自己编写的模块与包作为库发布。具体步骤如下：</a:t>
            </a:r>
            <a:endParaRPr lang="en-US" altLang="zh-CN" sz="200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10.2.3 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库的发布</a:t>
            </a:r>
          </a:p>
        </p:txBody>
      </p:sp>
      <p:sp>
        <p:nvSpPr>
          <p:cNvPr id="2" name="矩形 1"/>
          <p:cNvSpPr/>
          <p:nvPr/>
        </p:nvSpPr>
        <p:spPr>
          <a:xfrm>
            <a:off x="622367" y="2145986"/>
            <a:ext cx="1099187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720725">
              <a:lnSpc>
                <a:spcPct val="150000"/>
              </a:lnSpc>
            </a:pP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在与待发布的包同级的目录中创建</a:t>
            </a: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setup.py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文件。</a:t>
            </a:r>
            <a:endParaRPr kumimoji="1" lang="en-US" altLang="zh-CN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720725">
              <a:lnSpc>
                <a:spcPct val="150000"/>
              </a:lnSpc>
            </a:pP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setup.py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文件，在该文件中设置包中包含的模块。</a:t>
            </a:r>
            <a:endParaRPr kumimoji="1" lang="en-US" altLang="zh-CN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720725">
              <a:lnSpc>
                <a:spcPct val="150000"/>
              </a:lnSpc>
            </a:pP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setup.py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文件所在目录下打开命令行，使用</a:t>
            </a:r>
            <a:r>
              <a:rPr kumimoji="1" lang="en-US" altLang="zh-CN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python setup.py build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命令构建</a:t>
            </a: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库。</a:t>
            </a:r>
            <a:endParaRPr kumimoji="1" lang="en-US" altLang="zh-CN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720725">
              <a:lnSpc>
                <a:spcPct val="150000"/>
              </a:lnSpc>
            </a:pP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setup.py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文件所在目录下打开命令行，使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kumimoji="1" lang="en-US" altLang="zh-CN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python setup.py sdist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命令创建库的安装包。</a:t>
            </a:r>
          </a:p>
        </p:txBody>
      </p:sp>
      <p:pic>
        <p:nvPicPr>
          <p:cNvPr id="60418" name="图片 4" descr="1586253551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118" y="3900312"/>
            <a:ext cx="452437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518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9218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5181600" y="4678321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10.5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常用的第三方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>
            <a:off x="5181600" y="3924596"/>
            <a:ext cx="49164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10.4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181600" y="5361301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10.6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13" name="对角圆角矩形 12"/>
          <p:cNvSpPr/>
          <p:nvPr/>
        </p:nvSpPr>
        <p:spPr>
          <a:xfrm>
            <a:off x="4870450" y="3060997"/>
            <a:ext cx="5788450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181600" y="1660483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10.1    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计算生态概述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181599" y="2414547"/>
            <a:ext cx="54773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10.2   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生态库的构建与发布</a:t>
            </a: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5181600" y="3169404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10.3    </a:t>
            </a:r>
            <a:r>
              <a:rPr lang="zh-CN" altLang="en-US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常用的内置</a:t>
            </a:r>
            <a:r>
              <a:rPr lang="en-US" altLang="zh-CN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2188865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269" y="1840765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是最基础的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时间处理库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该库本质上是一个模块，它包含的所有内容都定义在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time.py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文件中。该库中定义了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和一些用于实现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时间格式转换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5" y="2871426"/>
            <a:ext cx="450054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b="1"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time()</a:t>
            </a:r>
            <a:r>
              <a:rPr lang="zh-CN" altLang="en-US" dirty="0"/>
              <a:t>函数</a:t>
            </a:r>
            <a:endParaRPr lang="zh-CN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625267" y="3525832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函数返回以浮点数表示的从世界标准时间的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1970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00:00:00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开始到现在的总秒数，也就是时间戳。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020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269" y="1840765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是最基础的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时间处理库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，该库本质上是一个模块，它包含的所有内容都定义在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time.py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文件中。该库中定义了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和一些用于实现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时间格式转换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9" y="2779964"/>
            <a:ext cx="450054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b="1"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localtime()</a:t>
            </a:r>
            <a:r>
              <a:rPr lang="zh-CN" altLang="en-US"/>
              <a:t>与</a:t>
            </a:r>
            <a:r>
              <a:rPr lang="en-US" altLang="zh-CN"/>
              <a:t>gmtime()</a:t>
            </a:r>
            <a:r>
              <a:rPr lang="zh-CN" altLang="en-US"/>
              <a:t>函数</a:t>
            </a:r>
            <a:endParaRPr lang="zh-CN" altLang="zh-CN"/>
          </a:p>
        </p:txBody>
      </p:sp>
      <p:sp>
        <p:nvSpPr>
          <p:cNvPr id="14" name="矩形 13"/>
          <p:cNvSpPr/>
          <p:nvPr/>
        </p:nvSpPr>
        <p:spPr>
          <a:xfrm>
            <a:off x="584151" y="3434370"/>
            <a:ext cx="10988973" cy="2585323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函数和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函数都可将时间戳转换为以元组表示的时间对象（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struct_time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得到的是当地时间，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得到的是世界统一时间（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Coordinated Universal 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，简称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UTC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），它们的语法格式如下：</a:t>
            </a: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localtime([secs])</a:t>
            </a: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gmtime([secs])</a:t>
            </a:r>
          </a:p>
          <a:p>
            <a:pPr>
              <a:lnSpc>
                <a:spcPct val="150000"/>
              </a:lnSpc>
            </a:pP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secs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是一个表示时间戳的浮点数，若不提供该参数，默认以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函数获取的时间戳作为参数。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981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struct_time</a:t>
            </a: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元组元素的含义与取值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65271"/>
              </p:ext>
            </p:extLst>
          </p:nvPr>
        </p:nvGraphicFramePr>
        <p:xfrm>
          <a:off x="2509460" y="1804344"/>
          <a:ext cx="7658122" cy="438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4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元素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含义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取值</a:t>
                      </a:r>
                    </a:p>
                  </a:txBody>
                  <a:tcPr marL="68580" marR="68580" marT="0" marB="0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tm_year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位数字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tm_mon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1~12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tm_mday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1~31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tm_hour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0~23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tm_min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0~59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tm_sec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秒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0~61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60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61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是闰秒）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tm_wday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一周的第几日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0~6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为周一，依此类推）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tm_yday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一年的第几日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1~366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tm_isdst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夏令时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：是夏令时</a:t>
                      </a:r>
                    </a:p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：非夏令时</a:t>
                      </a:r>
                    </a:p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：不确定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011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269" y="1840765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是最基础的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时间处理库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该库本质上是一个模块，它包含的所有内容都定义在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time.py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文件中。该库中定义了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和一些用于实现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时间格式转换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9" y="2779964"/>
            <a:ext cx="450054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b="1"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strftime()</a:t>
            </a:r>
            <a:r>
              <a:rPr lang="zh-CN" altLang="en-US"/>
              <a:t>和</a:t>
            </a:r>
            <a:r>
              <a:rPr lang="en-US" altLang="zh-CN"/>
              <a:t>asctime()</a:t>
            </a:r>
            <a:r>
              <a:rPr lang="zh-CN" altLang="en-US"/>
              <a:t>函数</a:t>
            </a:r>
            <a:endParaRPr lang="zh-CN" altLang="zh-CN"/>
          </a:p>
        </p:txBody>
      </p:sp>
      <p:sp>
        <p:nvSpPr>
          <p:cNvPr id="14" name="矩形 13"/>
          <p:cNvSpPr/>
          <p:nvPr/>
        </p:nvSpPr>
        <p:spPr>
          <a:xfrm>
            <a:off x="584151" y="3434370"/>
            <a:ext cx="10988973" cy="1754326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借助时间格式控制符来输出格式化的时间字符串，该函数的语法格式如下：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strftime(format[, t])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format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是指代时间格式的字符串。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struct_time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对象，默认为当前时间，即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函数返回的时间，该参数可以省略。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017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时间格式控制符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794415"/>
              </p:ext>
            </p:extLst>
          </p:nvPr>
        </p:nvGraphicFramePr>
        <p:xfrm>
          <a:off x="2780216" y="1667866"/>
          <a:ext cx="7005229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1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时间格式控制符</a:t>
                      </a:r>
                    </a:p>
                  </a:txBody>
                  <a:tcPr marL="68580" marR="68580" marT="0" marB="0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%Y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四位数的年份，取值范围为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0001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9999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%m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月份（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01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%d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月中的一天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%B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本地完整的月份名称，比如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January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%b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本地简化的月份名称，比如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Jan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%a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本地简化的周日期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%A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本地完整周日期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%H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小时制小时数（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%l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小时制小时数（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01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%p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上下午，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PM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%M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分钟数（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00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59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%S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秒（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00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59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105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269" y="1840765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是最基础的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时间处理库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，该库本质上是一个模块，它包含的所有内容都定义在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time.py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文件中。该库中定义了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和一些用于实现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时间格式转换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9" y="2779964"/>
            <a:ext cx="450054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b="1"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strftime()</a:t>
            </a:r>
            <a:r>
              <a:rPr lang="zh-CN" altLang="en-US"/>
              <a:t>和</a:t>
            </a:r>
            <a:r>
              <a:rPr lang="en-US" altLang="zh-CN"/>
              <a:t>asctime()</a:t>
            </a:r>
            <a:r>
              <a:rPr lang="zh-CN" altLang="en-US"/>
              <a:t>函数</a:t>
            </a:r>
            <a:endParaRPr lang="zh-CN" altLang="zh-CN"/>
          </a:p>
        </p:txBody>
      </p:sp>
      <p:sp>
        <p:nvSpPr>
          <p:cNvPr id="14" name="矩形 13"/>
          <p:cNvSpPr/>
          <p:nvPr/>
        </p:nvSpPr>
        <p:spPr>
          <a:xfrm>
            <a:off x="584151" y="3434370"/>
            <a:ext cx="10988973" cy="1754326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asctime()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同样用于输出格式化的时间字符串，但它只将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struct_time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对象转化为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Sat Jan 13 21:56:34 2018'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这种形式。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函数的语法格式如下：</a:t>
            </a: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asctime([t])</a:t>
            </a:r>
          </a:p>
          <a:p>
            <a:pPr>
              <a:lnSpc>
                <a:spcPct val="150000"/>
              </a:lnSpc>
            </a:pP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以上格式中的参数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与和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函数的参数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意义相同。</a:t>
            </a:r>
          </a:p>
        </p:txBody>
      </p:sp>
    </p:spTree>
    <p:extLst>
      <p:ext uri="{BB962C8B-B14F-4D97-AF65-F5344CB8AC3E}">
        <p14:creationId xmlns:p14="http://schemas.microsoft.com/office/powerpoint/2010/main" val="192876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9218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5181600" y="4708939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10.5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常用的第三方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5181599" y="2445165"/>
            <a:ext cx="54773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10.2   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生态库的构建与发布</a:t>
            </a:r>
          </a:p>
        </p:txBody>
      </p:sp>
      <p:sp>
        <p:nvSpPr>
          <p:cNvPr id="23" name="TextBox 11"/>
          <p:cNvSpPr txBox="1">
            <a:spLocks noChangeArrowheads="1"/>
          </p:cNvSpPr>
          <p:nvPr/>
        </p:nvSpPr>
        <p:spPr bwMode="auto">
          <a:xfrm>
            <a:off x="5181600" y="3200022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10.3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常用的内置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>
            <a:off x="5181600" y="3955214"/>
            <a:ext cx="49164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10.4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181600" y="5391919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10.6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13" name="对角圆角矩形 12"/>
          <p:cNvSpPr/>
          <p:nvPr/>
        </p:nvSpPr>
        <p:spPr>
          <a:xfrm>
            <a:off x="4870450" y="1585957"/>
            <a:ext cx="5227638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181600" y="1691101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10.1    Python</a:t>
            </a:r>
            <a:r>
              <a:rPr lang="zh-CN" altLang="en-US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计算生态概述</a:t>
            </a:r>
          </a:p>
        </p:txBody>
      </p:sp>
    </p:spTree>
    <p:extLst>
      <p:ext uri="{BB962C8B-B14F-4D97-AF65-F5344CB8AC3E}">
        <p14:creationId xmlns:p14="http://schemas.microsoft.com/office/powerpoint/2010/main" val="1007450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269" y="1840765"/>
            <a:ext cx="10988973" cy="961289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是最基础的</a:t>
            </a:r>
            <a:r>
              <a:rPr lang="zh-CN" altLang="en-US" sz="2000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时间处理库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，该库本质上是一个模块，它包含的所有内容都定义在</a:t>
            </a:r>
            <a:r>
              <a:rPr lang="en-US" altLang="zh-CN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time.py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文件中。该库中定义了</a:t>
            </a:r>
            <a:r>
              <a:rPr lang="en-US" altLang="zh-CN" sz="2000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和一些用于实现</a:t>
            </a:r>
            <a:r>
              <a:rPr lang="zh-CN" altLang="en-US" sz="2000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时间格式转换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9" y="2779964"/>
            <a:ext cx="4500549" cy="50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/>
              <a:t>ctime()</a:t>
            </a:r>
            <a:r>
              <a:rPr lang="zh-CN" altLang="zh-CN" sz="2000" b="1"/>
              <a:t>函数</a:t>
            </a:r>
            <a:endParaRPr lang="zh-CN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4151" y="3434370"/>
            <a:ext cx="10988973" cy="961289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ctime()</a:t>
            </a:r>
            <a:r>
              <a:rPr lang="zh-CN" altLang="en-US" sz="2000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用于将一个时间戳（以秒为单位的浮点数）转换为</a:t>
            </a:r>
            <a:r>
              <a:rPr lang="en-US" altLang="zh-CN" sz="2000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'Sat Jan 13 21:56:34 2018'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这种形式（结果同</a:t>
            </a:r>
            <a:r>
              <a:rPr lang="en-US" altLang="zh-CN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time.asctime()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），若该函数未接收到参数，则默认以</a:t>
            </a:r>
            <a:r>
              <a:rPr lang="en-US" altLang="zh-CN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time.time()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作为参数。</a:t>
            </a:r>
          </a:p>
        </p:txBody>
      </p:sp>
    </p:spTree>
    <p:extLst>
      <p:ext uri="{BB962C8B-B14F-4D97-AF65-F5344CB8AC3E}">
        <p14:creationId xmlns:p14="http://schemas.microsoft.com/office/powerpoint/2010/main" val="3312972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269" y="1840765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是最基础的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时间处理库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，该库本质上是一个模块，它包含的所有内容都定义在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time.py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文件中。该库中定义了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和一些用于实现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时间格式转换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9" y="2779964"/>
            <a:ext cx="450054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/>
              <a:t>strptime()</a:t>
            </a:r>
            <a:r>
              <a:rPr lang="zh-CN" altLang="zh-CN" b="1"/>
              <a:t>函数</a:t>
            </a:r>
            <a:endParaRPr lang="zh-CN" altLang="zh-CN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4151" y="3434370"/>
            <a:ext cx="10988973" cy="2169825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strptime()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用于将格式化的时间字符串转化为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struct_time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，该函数是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函数的反向操作。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strptime()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函数的语法格式如下：</a:t>
            </a: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strptime(string, format)</a:t>
            </a:r>
          </a:p>
          <a:p>
            <a:pPr>
              <a:lnSpc>
                <a:spcPct val="150000"/>
              </a:lnSpc>
            </a:pP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以上格式中的参数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表示格式化的时间字符串，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format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表示时间字符串的格式，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format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必须统一。</a:t>
            </a:r>
          </a:p>
        </p:txBody>
      </p:sp>
    </p:spTree>
    <p:extLst>
      <p:ext uri="{BB962C8B-B14F-4D97-AF65-F5344CB8AC3E}">
        <p14:creationId xmlns:p14="http://schemas.microsoft.com/office/powerpoint/2010/main" val="1600382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269" y="1840765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是最基础的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时间处理库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，该库本质上是一个模块，它包含的所有内容都定义在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time.py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文件中。该库中定义了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和一些用于实现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时间格式转换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9" y="2779964"/>
            <a:ext cx="450054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/>
              <a:t>sleep()</a:t>
            </a:r>
            <a:r>
              <a:rPr lang="zh-CN" altLang="zh-CN" b="1"/>
              <a:t>函数</a:t>
            </a:r>
            <a:endParaRPr lang="zh-CN" altLang="zh-CN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4151" y="3434370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可让调用该函数的程序进入睡眠态，即让其暂时挂起，等待一定时间后再继续执行。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函数接收一个以秒为单位的浮点数作为参数，使用该参数控制进程或线程挂起的时长。</a:t>
            </a:r>
          </a:p>
        </p:txBody>
      </p:sp>
    </p:spTree>
    <p:extLst>
      <p:ext uri="{BB962C8B-B14F-4D97-AF65-F5344CB8AC3E}">
        <p14:creationId xmlns:p14="http://schemas.microsoft.com/office/powerpoint/2010/main" val="21459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10.3.1 time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b="1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2000" b="1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269" y="1840765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是最基础的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时间处理库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，该库本质上是一个模块，它包含的所有内容都定义在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time.py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文件中。该库中定义了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strftime()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localtime()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和一些用于实现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时间格式转换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9" y="2779964"/>
            <a:ext cx="450054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b="1"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时间计算</a:t>
            </a:r>
            <a:endParaRPr lang="zh-CN" altLang="zh-CN"/>
          </a:p>
        </p:txBody>
      </p:sp>
      <p:sp>
        <p:nvSpPr>
          <p:cNvPr id="14" name="矩形 13"/>
          <p:cNvSpPr/>
          <p:nvPr/>
        </p:nvSpPr>
        <p:spPr>
          <a:xfrm>
            <a:off x="584151" y="3434370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时间计算通常指时间的加减，时间可以时间戳形式进行加减运算。若要对非时间戳形式表示的时间进行计算，在计算之前可以先将其转换为时间戳形式。各形式之间的转换方式如图所示。</a:t>
            </a:r>
          </a:p>
        </p:txBody>
      </p:sp>
      <p:pic>
        <p:nvPicPr>
          <p:cNvPr id="52226" name="图片 21" descr="企业微信截图_158677155831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17" y="4420168"/>
            <a:ext cx="41814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610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10.3.2 random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库</a:t>
            </a:r>
          </a:p>
        </p:txBody>
      </p:sp>
      <p:sp>
        <p:nvSpPr>
          <p:cNvPr id="8" name="矩形 7"/>
          <p:cNvSpPr/>
          <p:nvPr/>
        </p:nvSpPr>
        <p:spPr>
          <a:xfrm>
            <a:off x="584151" y="1240264"/>
            <a:ext cx="10988973" cy="961289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内置的标准库，在程序中导入该库，可利用库中的函数</a:t>
            </a:r>
            <a:r>
              <a:rPr lang="zh-CN" altLang="en-US" sz="20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生成随机数据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库中常用的函数如表所示。</a:t>
            </a:r>
            <a:endParaRPr lang="en-US" altLang="zh-CN" sz="2000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36702"/>
              </p:ext>
            </p:extLst>
          </p:nvPr>
        </p:nvGraphicFramePr>
        <p:xfrm>
          <a:off x="685807" y="2328212"/>
          <a:ext cx="10785659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1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函数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random.random()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用于生成一个随机浮点数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0&lt;=n&lt;1.0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random.uniform(a,b)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用于生成一个指定范围内的随机浮点数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，若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a&lt;b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，则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a&lt;=n&lt;=b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；若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a&gt;b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，则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b&lt;=n&lt;=a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random.randint(a,b)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用于生成一个指定范围内的整数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a&lt;=n&lt;=b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random.randrange([start,]stop[,step])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生成一个按指定基数递增的序列，再从该序列中获取一个随机数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random.choice(sequence)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从序列中获取一个随机元素，参数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sequence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表示一个有序类型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random.shuffle(x[,random])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将序列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中的元素随机排列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random.sample(sequence,k)</a:t>
                      </a:r>
                      <a:endParaRPr lang="zh-CN" sz="16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从指定序列中获取长度为</a:t>
                      </a: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</a:t>
                      </a:r>
                      <a:r>
                        <a:rPr lang="zh-CN" sz="16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的片段，随机排列后返回新的序列。该函数可以基于不可变序列进行操作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15532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645ACB-522D-AA4E-A87F-2A7FDCC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15" y="138505"/>
            <a:ext cx="6288109" cy="776289"/>
          </a:xfrm>
        </p:spPr>
        <p:txBody>
          <a:bodyPr/>
          <a:lstStyle/>
          <a:p>
            <a:r>
              <a:rPr kumimoji="1" lang="en-US" altLang="zh-CN"/>
              <a:t>10.3.3 turtle</a:t>
            </a:r>
            <a:r>
              <a:rPr kumimoji="1" lang="zh-CN" altLang="en-US"/>
              <a:t>库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EF73947-F7DA-E94B-B501-D0CDCC9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08" y="1215905"/>
            <a:ext cx="7583683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turle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绘图模块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CBE56B-383D-4B46-89FF-B385B3DED5BA}"/>
              </a:ext>
            </a:extLst>
          </p:cNvPr>
          <p:cNvSpPr/>
          <p:nvPr/>
        </p:nvSpPr>
        <p:spPr>
          <a:xfrm>
            <a:off x="857262" y="1850861"/>
            <a:ext cx="10477477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turtle</a:t>
            </a:r>
            <a:r>
              <a:rPr lang="zh-CN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（海龟）是</a:t>
            </a:r>
            <a:r>
              <a:rPr lang="x-none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zh-CN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的一个</a:t>
            </a:r>
            <a:r>
              <a:rPr lang="zh-CN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标准模块</a:t>
            </a:r>
            <a:r>
              <a:rPr lang="zh-CN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，它提供了绘制线、圆以及其它形状的函数，使用该模块可以创建图形窗口，在图形窗口中通过简单重复动作直观地绘制界面与图形。</a:t>
            </a:r>
            <a:endParaRPr lang="en-US" altLang="zh-CN" sz="20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47E02-7BEA-8642-8E65-2D8C6B3D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" t="10921" r="41978" b="16269"/>
          <a:stretch/>
        </p:blipFill>
        <p:spPr>
          <a:xfrm flipH="1">
            <a:off x="8930979" y="4449578"/>
            <a:ext cx="3261021" cy="21252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C482F1A-12D5-DC44-9D12-6F044F8DED45}"/>
              </a:ext>
            </a:extLst>
          </p:cNvPr>
          <p:cNvSpPr/>
          <p:nvPr/>
        </p:nvSpPr>
        <p:spPr>
          <a:xfrm>
            <a:off x="857262" y="3943721"/>
            <a:ext cx="208030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创建窗口</a:t>
            </a:r>
            <a:endParaRPr lang="en-US" altLang="zh-CN" sz="20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设置画布</a:t>
            </a:r>
            <a:endParaRPr lang="en-US" altLang="zh-CN" sz="20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E356EA-11BC-994E-AC74-5300FB3FD791}"/>
              </a:ext>
            </a:extLst>
          </p:cNvPr>
          <p:cNvSpPr/>
          <p:nvPr/>
        </p:nvSpPr>
        <p:spPr>
          <a:xfrm>
            <a:off x="857262" y="3230002"/>
            <a:ext cx="5993351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altLang="zh-CN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turtle</a:t>
            </a:r>
            <a:r>
              <a:rPr lang="zh-CN" altLang="zh-CN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的使用主要分为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r>
              <a:rPr lang="zh-CN" altLang="zh-CN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三个方面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2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92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645ACB-522D-AA4E-A87F-2A7FDCC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15" y="138505"/>
            <a:ext cx="6288109" cy="776289"/>
          </a:xfrm>
        </p:spPr>
        <p:txBody>
          <a:bodyPr/>
          <a:lstStyle/>
          <a:p>
            <a:r>
              <a:rPr kumimoji="1" lang="en-US" altLang="zh-CN"/>
              <a:t>10.3.3 turtle</a:t>
            </a:r>
            <a:r>
              <a:rPr kumimoji="1" lang="zh-CN" altLang="en-US"/>
              <a:t>库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EF73947-F7DA-E94B-B501-D0CDCC9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08" y="1215905"/>
            <a:ext cx="7583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创建窗口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CBE56B-383D-4B46-89FF-B385B3DED5BA}"/>
              </a:ext>
            </a:extLst>
          </p:cNvPr>
          <p:cNvSpPr/>
          <p:nvPr/>
        </p:nvSpPr>
        <p:spPr>
          <a:xfrm>
            <a:off x="730608" y="1786050"/>
            <a:ext cx="8446287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图形窗口也称为画布（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canas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控制台无法绘制图形，使用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turtle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模块绘制图形化界面，需要先使用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setup()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函数创建图形窗口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47E02-7BEA-8642-8E65-2D8C6B3D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" t="10921" r="41978" b="16269"/>
          <a:stretch/>
        </p:blipFill>
        <p:spPr>
          <a:xfrm flipH="1">
            <a:off x="9176895" y="1282368"/>
            <a:ext cx="1837919" cy="11781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35B0435-4029-F242-BC58-47B0417AD90D}"/>
              </a:ext>
            </a:extLst>
          </p:cNvPr>
          <p:cNvSpPr/>
          <p:nvPr/>
        </p:nvSpPr>
        <p:spPr>
          <a:xfrm>
            <a:off x="951855" y="3215018"/>
            <a:ext cx="10288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kern="10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turtle.setup</a:t>
            </a:r>
            <a:r>
              <a:rPr lang="en-US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(width, height, </a:t>
            </a:r>
            <a:r>
              <a:rPr lang="en-US" altLang="zh-CN" kern="10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startx</a:t>
            </a:r>
            <a:r>
              <a:rPr lang="en-US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=None, </a:t>
            </a:r>
            <a:r>
              <a:rPr lang="en-US" altLang="zh-CN" kern="10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starty</a:t>
            </a:r>
            <a:r>
              <a:rPr lang="en-US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=None)</a:t>
            </a:r>
            <a:endParaRPr lang="zh-CN" altLang="zh-CN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DAC3C7-A361-5848-96EF-C38E5EA10A3E}"/>
              </a:ext>
            </a:extLst>
          </p:cNvPr>
          <p:cNvSpPr/>
          <p:nvPr/>
        </p:nvSpPr>
        <p:spPr>
          <a:xfrm>
            <a:off x="951857" y="3085084"/>
            <a:ext cx="10288287" cy="6564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535A5F-8291-CC42-8655-1A7D0B0CC05F}"/>
              </a:ext>
            </a:extLst>
          </p:cNvPr>
          <p:cNvSpPr/>
          <p:nvPr/>
        </p:nvSpPr>
        <p:spPr>
          <a:xfrm>
            <a:off x="951855" y="4121517"/>
            <a:ext cx="576444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width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窗口宽度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： 窗口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startx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窗口在计算机屏幕上的横坐标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starty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：窗口在计算机屏幕上的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纵坐标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866E69-D457-C644-A0D2-ADD0024A0CF5}"/>
              </a:ext>
            </a:extLst>
          </p:cNvPr>
          <p:cNvSpPr/>
          <p:nvPr/>
        </p:nvSpPr>
        <p:spPr>
          <a:xfrm>
            <a:off x="951855" y="3703043"/>
            <a:ext cx="13519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参数含义：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B9E504B8-BB0B-324E-8606-3DE10EF33F85}"/>
              </a:ext>
            </a:extLst>
          </p:cNvPr>
          <p:cNvSpPr/>
          <p:nvPr/>
        </p:nvSpPr>
        <p:spPr>
          <a:xfrm>
            <a:off x="3200727" y="4183267"/>
            <a:ext cx="449179" cy="610056"/>
          </a:xfrm>
          <a:prstGeom prst="rightBrace">
            <a:avLst>
              <a:gd name="adj1" fmla="val 8333"/>
              <a:gd name="adj2" fmla="val 46625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D93CC4-03C7-8E4E-AE5D-BF5508A31249}"/>
              </a:ext>
            </a:extLst>
          </p:cNvPr>
          <p:cNvSpPr/>
          <p:nvPr/>
        </p:nvSpPr>
        <p:spPr>
          <a:xfrm>
            <a:off x="3649906" y="4105208"/>
            <a:ext cx="6096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值为整数时，表示以像素为单位的尺寸；</a:t>
            </a:r>
            <a:endParaRPr lang="en-US" altLang="zh-CN" sz="1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值为小数时，表示图形窗口的宽或高与屏幕的比例</a:t>
            </a:r>
            <a:endParaRPr lang="zh-CN" altLang="en-US" sz="1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61258C53-A1F3-B340-982C-164B64F98C85}"/>
              </a:ext>
            </a:extLst>
          </p:cNvPr>
          <p:cNvSpPr/>
          <p:nvPr/>
        </p:nvSpPr>
        <p:spPr>
          <a:xfrm>
            <a:off x="4915678" y="5064525"/>
            <a:ext cx="449179" cy="447019"/>
          </a:xfrm>
          <a:prstGeom prst="rightBrace">
            <a:avLst>
              <a:gd name="adj1" fmla="val 8333"/>
              <a:gd name="adj2" fmla="val 60048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D6AC84-C43D-7942-9496-AC3E495E5EDE}"/>
              </a:ext>
            </a:extLst>
          </p:cNvPr>
          <p:cNvSpPr/>
          <p:nvPr/>
        </p:nvSpPr>
        <p:spPr>
          <a:xfrm>
            <a:off x="5364857" y="4793323"/>
            <a:ext cx="561392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startx</a:t>
            </a:r>
            <a:r>
              <a:rPr lang="zh-CN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starty</a:t>
            </a:r>
            <a:r>
              <a:rPr lang="zh-CN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的取值可以为整数或</a:t>
            </a:r>
            <a:r>
              <a:rPr lang="en-US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zh-CN" altLang="en-US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当取值为整数时，分别表示图形窗口左侧、顶部与屏幕左侧、顶部的距离（单位为像素）；</a:t>
            </a:r>
            <a:endParaRPr lang="en-US" altLang="zh-CN" sz="1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当取值为</a:t>
            </a:r>
            <a:r>
              <a:rPr lang="en-US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zh-CN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时，窗口位于屏幕中心。 </a:t>
            </a:r>
            <a:endParaRPr lang="zh-CN" altLang="en-US" sz="1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537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645ACB-522D-AA4E-A87F-2A7FDCC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15" y="138505"/>
            <a:ext cx="6288109" cy="776289"/>
          </a:xfrm>
        </p:spPr>
        <p:txBody>
          <a:bodyPr/>
          <a:lstStyle/>
          <a:p>
            <a:r>
              <a:rPr kumimoji="1" lang="en-US" altLang="zh-CN"/>
              <a:t>10.3.3 turtle</a:t>
            </a:r>
            <a:r>
              <a:rPr kumimoji="1" lang="zh-CN" altLang="en-US"/>
              <a:t>库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EF73947-F7DA-E94B-B501-D0CDCC9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08" y="1215905"/>
            <a:ext cx="7583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设置画笔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CBE56B-383D-4B46-89FF-B385B3DED5BA}"/>
              </a:ext>
            </a:extLst>
          </p:cNvPr>
          <p:cNvSpPr/>
          <p:nvPr/>
        </p:nvSpPr>
        <p:spPr>
          <a:xfrm>
            <a:off x="730607" y="1786051"/>
            <a:ext cx="8892867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画笔（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）的设置包括画笔属性，如尺寸、颜色的设置，和画笔状态的设置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47E02-7BEA-8642-8E65-2D8C6B3D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" t="10921" r="41978" b="16269"/>
          <a:stretch/>
        </p:blipFill>
        <p:spPr>
          <a:xfrm flipH="1">
            <a:off x="9623474" y="1196973"/>
            <a:ext cx="1837919" cy="11781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35B0435-4029-F242-BC58-47B0417AD90D}"/>
              </a:ext>
            </a:extLst>
          </p:cNvPr>
          <p:cNvSpPr/>
          <p:nvPr/>
        </p:nvSpPr>
        <p:spPr>
          <a:xfrm>
            <a:off x="1422423" y="2752538"/>
            <a:ext cx="865202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turtle.pensize(&lt;width&gt;)	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设置画笔尺寸</a:t>
            </a: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turtle.speed(speed)		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设置画笔移动速度</a:t>
            </a: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turtle.color(color)		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设置画笔颜色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DAC3C7-A361-5848-96EF-C38E5EA10A3E}"/>
              </a:ext>
            </a:extLst>
          </p:cNvPr>
          <p:cNvSpPr/>
          <p:nvPr/>
        </p:nvSpPr>
        <p:spPr>
          <a:xfrm>
            <a:off x="951854" y="2784961"/>
            <a:ext cx="9817724" cy="13058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E42091-83A9-C141-A9B0-37C6BBF51504}"/>
              </a:ext>
            </a:extLst>
          </p:cNvPr>
          <p:cNvSpPr/>
          <p:nvPr/>
        </p:nvSpPr>
        <p:spPr>
          <a:xfrm>
            <a:off x="658215" y="2248935"/>
            <a:ext cx="301255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x-none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）画笔属性函数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2C64FE-16DC-1B43-B6E3-F44DCE581DDC}"/>
              </a:ext>
            </a:extLst>
          </p:cNvPr>
          <p:cNvSpPr/>
          <p:nvPr/>
        </p:nvSpPr>
        <p:spPr>
          <a:xfrm>
            <a:off x="951853" y="4568765"/>
            <a:ext cx="9019032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pensize()</a:t>
            </a: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width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可以设置画笔绘制出的线条的宽度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speed()</a:t>
            </a: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speed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用于设置画笔移动的速度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color()</a:t>
            </a: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用于设置画笔的颜色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820ED3-72F5-6F41-96F8-416FD17501E2}"/>
              </a:ext>
            </a:extLst>
          </p:cNvPr>
          <p:cNvSpPr/>
          <p:nvPr/>
        </p:nvSpPr>
        <p:spPr>
          <a:xfrm>
            <a:off x="1055413" y="4128960"/>
            <a:ext cx="301255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参数含义：</a:t>
            </a:r>
            <a:endParaRPr lang="zh-CN" altLang="zh-CN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7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645ACB-522D-AA4E-A87F-2A7FDCC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15" y="138505"/>
            <a:ext cx="6288109" cy="776289"/>
          </a:xfrm>
        </p:spPr>
        <p:txBody>
          <a:bodyPr/>
          <a:lstStyle/>
          <a:p>
            <a:r>
              <a:rPr kumimoji="1" lang="en-US" altLang="zh-CN"/>
              <a:t>10.3.3 turtle</a:t>
            </a:r>
            <a:r>
              <a:rPr kumimoji="1" lang="zh-CN" altLang="en-US"/>
              <a:t>库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EF73947-F7DA-E94B-B501-D0CDCC9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08" y="1215905"/>
            <a:ext cx="7583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设置画笔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47E02-7BEA-8642-8E65-2D8C6B3D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" t="10921" r="41978" b="16269"/>
          <a:stretch/>
        </p:blipFill>
        <p:spPr>
          <a:xfrm flipH="1">
            <a:off x="9623474" y="1196973"/>
            <a:ext cx="1837919" cy="11781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35B0435-4029-F242-BC58-47B0417AD90D}"/>
              </a:ext>
            </a:extLst>
          </p:cNvPr>
          <p:cNvSpPr/>
          <p:nvPr/>
        </p:nvSpPr>
        <p:spPr>
          <a:xfrm>
            <a:off x="1494816" y="2613841"/>
            <a:ext cx="8652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turtle.penup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zh-CN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提起画笔</a:t>
            </a:r>
          </a:p>
          <a:p>
            <a:pPr>
              <a:lnSpc>
                <a:spcPct val="150000"/>
              </a:lnSpc>
            </a:pPr>
            <a:r>
              <a:rPr lang="en-US" altLang="zh-CN" kern="10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turtle.pendown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zh-CN" kern="1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放下画笔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DAC3C7-A361-5848-96EF-C38E5EA10A3E}"/>
              </a:ext>
            </a:extLst>
          </p:cNvPr>
          <p:cNvSpPr/>
          <p:nvPr/>
        </p:nvSpPr>
        <p:spPr>
          <a:xfrm>
            <a:off x="1024247" y="2552603"/>
            <a:ext cx="9817724" cy="10520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E42091-83A9-C141-A9B0-37C6BBF51504}"/>
              </a:ext>
            </a:extLst>
          </p:cNvPr>
          <p:cNvSpPr/>
          <p:nvPr/>
        </p:nvSpPr>
        <p:spPr>
          <a:xfrm>
            <a:off x="730609" y="2016577"/>
            <a:ext cx="301255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）画笔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zh-CN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2C64FE-16DC-1B43-B6E3-F44DCE581DDC}"/>
              </a:ext>
            </a:extLst>
          </p:cNvPr>
          <p:cNvSpPr/>
          <p:nvPr/>
        </p:nvSpPr>
        <p:spPr>
          <a:xfrm>
            <a:off x="1334395" y="4081763"/>
            <a:ext cx="89728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turtle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模块中为</a:t>
            </a:r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penup()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pendown()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函数定义了别名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penup()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函数的别名为</a:t>
            </a:r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pu(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pendown()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函数的别名为</a:t>
            </a:r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820ED3-72F5-6F41-96F8-416FD17501E2}"/>
              </a:ext>
            </a:extLst>
          </p:cNvPr>
          <p:cNvSpPr/>
          <p:nvPr/>
        </p:nvSpPr>
        <p:spPr>
          <a:xfrm>
            <a:off x="1156737" y="3722564"/>
            <a:ext cx="301255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zh-CN" altLang="zh-CN" sz="16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618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645ACB-522D-AA4E-A87F-2A7FDCC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15" y="138505"/>
            <a:ext cx="6288109" cy="776289"/>
          </a:xfrm>
        </p:spPr>
        <p:txBody>
          <a:bodyPr/>
          <a:lstStyle/>
          <a:p>
            <a:r>
              <a:rPr kumimoji="1" lang="en-US" altLang="zh-CN"/>
              <a:t>10.3.3 turtle</a:t>
            </a:r>
            <a:r>
              <a:rPr kumimoji="1" lang="zh-CN" altLang="en-US"/>
              <a:t>库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EF73947-F7DA-E94B-B501-D0CDCC9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08" y="1215905"/>
            <a:ext cx="7583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CBE56B-383D-4B46-89FF-B385B3DED5BA}"/>
              </a:ext>
            </a:extLst>
          </p:cNvPr>
          <p:cNvSpPr/>
          <p:nvPr/>
        </p:nvSpPr>
        <p:spPr>
          <a:xfrm>
            <a:off x="730607" y="1786050"/>
            <a:ext cx="8892867" cy="102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在画笔状态为</a:t>
            </a:r>
            <a:r>
              <a:rPr lang="x-none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时，通过移动画笔可以在画布上绘制图形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可以将画笔想象成一只海龟（这也是</a:t>
            </a:r>
            <a:r>
              <a:rPr lang="x-none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turtle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模块名字的由来）：海龟落在画布上，它可以向前、向后、向左、向右移动，海龟爬动时在画布上留下痕迹，路径即为所绘图形。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47E02-7BEA-8642-8E65-2D8C6B3D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" t="10921" r="41978" b="16269"/>
          <a:stretch/>
        </p:blipFill>
        <p:spPr>
          <a:xfrm flipH="1">
            <a:off x="9815978" y="1782326"/>
            <a:ext cx="1837919" cy="117815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4577197-D26A-524E-9EB1-C4BC41F081E8}"/>
              </a:ext>
            </a:extLst>
          </p:cNvPr>
          <p:cNvSpPr/>
          <p:nvPr/>
        </p:nvSpPr>
        <p:spPr>
          <a:xfrm>
            <a:off x="689618" y="2809792"/>
            <a:ext cx="301255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移动控制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D6D24D-006A-844F-9F31-801B8C9CA5D7}"/>
              </a:ext>
            </a:extLst>
          </p:cNvPr>
          <p:cNvSpPr/>
          <p:nvPr/>
        </p:nvSpPr>
        <p:spPr>
          <a:xfrm>
            <a:off x="1295216" y="3297183"/>
            <a:ext cx="944899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turtle.forward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(distance)		# </a:t>
            </a:r>
            <a:r>
              <a:rPr lang="zh-CN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向前移动</a:t>
            </a:r>
            <a:endParaRPr lang="zh-CN" altLang="zh-CN" kern="100"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turtle.backward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(distance)	# </a:t>
            </a:r>
            <a:r>
              <a:rPr lang="zh-CN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向后移动</a:t>
            </a:r>
            <a:endParaRPr lang="zh-CN" altLang="zh-CN" kern="100"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turtle.goto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=None)		# </a:t>
            </a:r>
            <a:r>
              <a:rPr lang="zh-CN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移动到指定位置</a:t>
            </a:r>
            <a:endParaRPr lang="zh-CN" altLang="zh-CN" kern="100"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A175F3-31EE-0549-8259-831B3AF1082E}"/>
              </a:ext>
            </a:extLst>
          </p:cNvPr>
          <p:cNvSpPr/>
          <p:nvPr/>
        </p:nvSpPr>
        <p:spPr>
          <a:xfrm>
            <a:off x="917214" y="3329267"/>
            <a:ext cx="9817724" cy="13058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C025DB-32AA-9F4B-83B9-FAF42CA57AFE}"/>
              </a:ext>
            </a:extLst>
          </p:cNvPr>
          <p:cNvSpPr/>
          <p:nvPr/>
        </p:nvSpPr>
        <p:spPr>
          <a:xfrm>
            <a:off x="909989" y="5075674"/>
            <a:ext cx="983421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x-none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forward()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x-none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backward()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</a:t>
            </a:r>
            <a:r>
              <a:rPr lang="x-none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distance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用于指定画笔移动的距离，单位为像素；</a:t>
            </a:r>
            <a:endParaRPr lang="en-US" altLang="zh-CN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x-none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goto()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用于将画笔移动到画布上指定的位置，该函数可以使用</a:t>
            </a:r>
            <a:r>
              <a:rPr lang="x-none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x-none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分别接收表示目标位置的横坐标和纵坐标，也可以仅接收一个表示坐标向量的参数。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32BDE7-ED50-7A45-BD7D-AD914E44F913}"/>
              </a:ext>
            </a:extLst>
          </p:cNvPr>
          <p:cNvSpPr/>
          <p:nvPr/>
        </p:nvSpPr>
        <p:spPr>
          <a:xfrm>
            <a:off x="917214" y="4666675"/>
            <a:ext cx="3012551" cy="37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参数含义：</a:t>
            </a:r>
            <a:endParaRPr lang="zh-CN" altLang="zh-CN" sz="14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5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694830" y="2336012"/>
            <a:ext cx="680785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涵盖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网络爬虫、数据分析、文本处理、数据可视化、图形用户界面、机器学习、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开发、网络应用开发、游戏开发、虚拟现实、图形艺术等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多个领域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，为各个领域的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使用者提供了极大便利。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2" name="Picture 2" descr="https://timgsa.baidu.com/timg?image&amp;quality=80&amp;size=b9999_10000&amp;sec=1589260011925&amp;di=4b3d7909114a67d37e0a0dc1536a6781&amp;imgtype=0&amp;src=http%3A%2F%2Fimg2.ctoutiao.com%2Fuploads%2F2019%2F12%2F12%2F15761342521989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11" y="2189418"/>
            <a:ext cx="3600000" cy="298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2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645ACB-522D-AA4E-A87F-2A7FDCC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15" y="138505"/>
            <a:ext cx="6288109" cy="776289"/>
          </a:xfrm>
        </p:spPr>
        <p:txBody>
          <a:bodyPr/>
          <a:lstStyle/>
          <a:p>
            <a:r>
              <a:rPr kumimoji="1" lang="en-US" altLang="zh-CN"/>
              <a:t>10.3.3 turtle</a:t>
            </a:r>
            <a:r>
              <a:rPr kumimoji="1" lang="zh-CN" altLang="en-US"/>
              <a:t>库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EF73947-F7DA-E94B-B501-D0CDCC9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08" y="1215905"/>
            <a:ext cx="7583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47E02-7BEA-8642-8E65-2D8C6B3D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" t="10921" r="41978" b="16269"/>
          <a:stretch/>
        </p:blipFill>
        <p:spPr>
          <a:xfrm flipH="1">
            <a:off x="9623474" y="1137604"/>
            <a:ext cx="1837919" cy="117815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4577197-D26A-524E-9EB1-C4BC41F081E8}"/>
              </a:ext>
            </a:extLst>
          </p:cNvPr>
          <p:cNvSpPr/>
          <p:nvPr/>
        </p:nvSpPr>
        <p:spPr>
          <a:xfrm>
            <a:off x="730609" y="2016577"/>
            <a:ext cx="301255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角度控制</a:t>
            </a:r>
            <a:r>
              <a:rPr lang="zh-CN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D6D24D-006A-844F-9F31-801B8C9CA5D7}"/>
              </a:ext>
            </a:extLst>
          </p:cNvPr>
          <p:cNvSpPr/>
          <p:nvPr/>
        </p:nvSpPr>
        <p:spPr>
          <a:xfrm>
            <a:off x="1336206" y="2503968"/>
            <a:ext cx="944899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en-US" altLang="zh-CN" kern="10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turtle.right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(degree)	# </a:t>
            </a:r>
            <a:r>
              <a:rPr lang="zh-CN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向右转动</a:t>
            </a:r>
          </a:p>
          <a:p>
            <a:pPr indent="269875" algn="just">
              <a:lnSpc>
                <a:spcPct val="150000"/>
              </a:lnSpc>
            </a:pPr>
            <a:r>
              <a:rPr lang="en-US" altLang="zh-CN" kern="10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turtle.left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(degree)	# </a:t>
            </a:r>
            <a:r>
              <a:rPr lang="zh-CN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向左转动</a:t>
            </a:r>
          </a:p>
          <a:p>
            <a:pPr indent="269875" algn="just">
              <a:lnSpc>
                <a:spcPct val="150000"/>
              </a:lnSpc>
            </a:pPr>
            <a:r>
              <a:rPr lang="en-US" altLang="zh-CN" kern="10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turtle.seth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(angle)		# </a:t>
            </a:r>
            <a:r>
              <a:rPr lang="zh-CN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转动到某个方向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A175F3-31EE-0549-8259-831B3AF1082E}"/>
              </a:ext>
            </a:extLst>
          </p:cNvPr>
          <p:cNvSpPr/>
          <p:nvPr/>
        </p:nvSpPr>
        <p:spPr>
          <a:xfrm>
            <a:off x="958205" y="2536052"/>
            <a:ext cx="9817724" cy="13058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C025DB-32AA-9F4B-83B9-FAF42CA57AFE}"/>
              </a:ext>
            </a:extLst>
          </p:cNvPr>
          <p:cNvSpPr/>
          <p:nvPr/>
        </p:nvSpPr>
        <p:spPr>
          <a:xfrm>
            <a:off x="950980" y="4282459"/>
            <a:ext cx="9834219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degree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用于指定画笔向右与向左的角度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160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seth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angle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用于设置画笔在坐标系中的角度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32BDE7-ED50-7A45-BD7D-AD914E44F913}"/>
              </a:ext>
            </a:extLst>
          </p:cNvPr>
          <p:cNvSpPr/>
          <p:nvPr/>
        </p:nvSpPr>
        <p:spPr>
          <a:xfrm>
            <a:off x="958205" y="3873460"/>
            <a:ext cx="301255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参数含义：</a:t>
            </a:r>
            <a:endParaRPr lang="zh-CN" altLang="zh-CN" sz="16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EEF7CC-2E4D-304C-8F35-66B8832EF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79" y="3943218"/>
            <a:ext cx="4223021" cy="2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2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645ACB-522D-AA4E-A87F-2A7FDCC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15" y="138505"/>
            <a:ext cx="6288109" cy="776289"/>
          </a:xfrm>
        </p:spPr>
        <p:txBody>
          <a:bodyPr/>
          <a:lstStyle/>
          <a:p>
            <a:r>
              <a:rPr kumimoji="1" lang="en-US" altLang="zh-CN"/>
              <a:t>10.3.3 turtle</a:t>
            </a:r>
            <a:r>
              <a:rPr kumimoji="1" lang="zh-CN" altLang="en-US"/>
              <a:t>库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EF73947-F7DA-E94B-B501-D0CDCC9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08" y="1215905"/>
            <a:ext cx="7583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47E02-7BEA-8642-8E65-2D8C6B3D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" t="10921" r="41978" b="16269"/>
          <a:stretch/>
        </p:blipFill>
        <p:spPr>
          <a:xfrm flipH="1">
            <a:off x="10101765" y="1058418"/>
            <a:ext cx="1837919" cy="117815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4577197-D26A-524E-9EB1-C4BC41F081E8}"/>
              </a:ext>
            </a:extLst>
          </p:cNvPr>
          <p:cNvSpPr/>
          <p:nvPr/>
        </p:nvSpPr>
        <p:spPr>
          <a:xfrm>
            <a:off x="689618" y="2027508"/>
            <a:ext cx="301255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r>
              <a:rPr lang="zh-CN" alt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D6D24D-006A-844F-9F31-801B8C9CA5D7}"/>
              </a:ext>
            </a:extLst>
          </p:cNvPr>
          <p:cNvSpPr/>
          <p:nvPr/>
        </p:nvSpPr>
        <p:spPr>
          <a:xfrm>
            <a:off x="1101578" y="2611157"/>
            <a:ext cx="9448993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en-US" altLang="zh-CN" kern="10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turtle.circle</a:t>
            </a:r>
            <a:r>
              <a:rPr lang="en-US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(radius, extent=None, steps=None)</a:t>
            </a:r>
            <a:endParaRPr lang="zh-CN" altLang="zh-CN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A175F3-31EE-0549-8259-831B3AF1082E}"/>
              </a:ext>
            </a:extLst>
          </p:cNvPr>
          <p:cNvSpPr/>
          <p:nvPr/>
        </p:nvSpPr>
        <p:spPr>
          <a:xfrm>
            <a:off x="917215" y="2546984"/>
            <a:ext cx="9633357" cy="6942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C025DB-32AA-9F4B-83B9-FAF42CA57AFE}"/>
              </a:ext>
            </a:extLst>
          </p:cNvPr>
          <p:cNvSpPr/>
          <p:nvPr/>
        </p:nvSpPr>
        <p:spPr>
          <a:xfrm>
            <a:off x="900719" y="3819779"/>
            <a:ext cx="98342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radius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用于设置半径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extent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用于设置弧的角度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32BDE7-ED50-7A45-BD7D-AD914E44F913}"/>
              </a:ext>
            </a:extLst>
          </p:cNvPr>
          <p:cNvSpPr/>
          <p:nvPr/>
        </p:nvSpPr>
        <p:spPr>
          <a:xfrm>
            <a:off x="909990" y="3374514"/>
            <a:ext cx="3012551" cy="37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参数含义：</a:t>
            </a:r>
            <a:endParaRPr lang="zh-CN" altLang="zh-CN" sz="14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271372-1CE5-4342-85CA-3D11D2C1C02A}"/>
              </a:ext>
            </a:extLst>
          </p:cNvPr>
          <p:cNvSpPr/>
          <p:nvPr/>
        </p:nvSpPr>
        <p:spPr>
          <a:xfrm>
            <a:off x="900719" y="4559357"/>
            <a:ext cx="664141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x-none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radius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为正时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，画笔以原点为起点向上绘制弧线；</a:t>
            </a:r>
            <a:r>
              <a:rPr lang="x-none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radius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为负时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，画笔以原点为起点向下绘制弧线。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x-none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extent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为正时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，画笔以原点为起点向右绘制弧线；</a:t>
            </a:r>
            <a:r>
              <a:rPr lang="x-none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extent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为负时</a:t>
            </a:r>
            <a:r>
              <a:rPr lang="zh-CN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，画笔以原点为起点向左绘制弧线。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ED27687-DF68-5948-9EB8-D591AF20429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3764560"/>
            <a:ext cx="3960000" cy="2040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420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645ACB-522D-AA4E-A87F-2A7FDCC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15" y="138505"/>
            <a:ext cx="6288109" cy="776289"/>
          </a:xfrm>
        </p:spPr>
        <p:txBody>
          <a:bodyPr/>
          <a:lstStyle/>
          <a:p>
            <a:r>
              <a:rPr kumimoji="1" lang="en-US" altLang="zh-CN"/>
              <a:t>10.3.3 turtle</a:t>
            </a:r>
            <a:r>
              <a:rPr kumimoji="1" lang="zh-CN" altLang="en-US"/>
              <a:t>库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EF73947-F7DA-E94B-B501-D0CDCC9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08" y="1215905"/>
            <a:ext cx="7583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47E02-7BEA-8642-8E65-2D8C6B3D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" t="10921" r="41978" b="16269"/>
          <a:stretch/>
        </p:blipFill>
        <p:spPr>
          <a:xfrm flipH="1">
            <a:off x="9757370" y="1126388"/>
            <a:ext cx="1837919" cy="117815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4577197-D26A-524E-9EB1-C4BC41F081E8}"/>
              </a:ext>
            </a:extLst>
          </p:cNvPr>
          <p:cNvSpPr/>
          <p:nvPr/>
        </p:nvSpPr>
        <p:spPr>
          <a:xfrm>
            <a:off x="689618" y="2027508"/>
            <a:ext cx="301255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图形填充</a:t>
            </a:r>
            <a:endParaRPr lang="zh-CN" altLang="zh-CN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D6D24D-006A-844F-9F31-801B8C9CA5D7}"/>
              </a:ext>
            </a:extLst>
          </p:cNvPr>
          <p:cNvSpPr/>
          <p:nvPr/>
        </p:nvSpPr>
        <p:spPr>
          <a:xfrm>
            <a:off x="1272693" y="2543278"/>
            <a:ext cx="9448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en-US" altLang="zh-CN" kern="10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turtle.begin_fill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开始填充</a:t>
            </a:r>
            <a:endParaRPr lang="en-US" altLang="zh-CN" kern="10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</a:pPr>
            <a:r>
              <a:rPr lang="en-US" altLang="zh-CN" kern="10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turtle.end_fill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结束填充</a:t>
            </a:r>
            <a:endParaRPr lang="zh-CN" altLang="zh-CN" kern="10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A175F3-31EE-0549-8259-831B3AF1082E}"/>
              </a:ext>
            </a:extLst>
          </p:cNvPr>
          <p:cNvSpPr/>
          <p:nvPr/>
        </p:nvSpPr>
        <p:spPr>
          <a:xfrm>
            <a:off x="917216" y="2546984"/>
            <a:ext cx="9448993" cy="9528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0861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9218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5181600" y="4725822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10.5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常用的第三方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181600" y="5408802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10.6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13" name="对角圆角矩形 12"/>
          <p:cNvSpPr/>
          <p:nvPr/>
        </p:nvSpPr>
        <p:spPr>
          <a:xfrm>
            <a:off x="4870450" y="3863353"/>
            <a:ext cx="5788450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181600" y="1707984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10.1    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计算生态概述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181599" y="2462048"/>
            <a:ext cx="54773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10.2   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生态库的构建与发布</a:t>
            </a: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5181600" y="3216905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10.3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常用的内置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600" y="3972097"/>
            <a:ext cx="49164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10.4    </a:t>
            </a:r>
            <a:r>
              <a:rPr lang="zh-CN" altLang="en-US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</p:spTree>
    <p:extLst>
      <p:ext uri="{BB962C8B-B14F-4D97-AF65-F5344CB8AC3E}">
        <p14:creationId xmlns:p14="http://schemas.microsoft.com/office/powerpoint/2010/main" val="3248188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00501" y="1686590"/>
            <a:ext cx="11013744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本实例要求编写程序，在程序中利用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turtle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绘制几何图形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，绘制效果如图所示。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10.4.1 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图形绘制</a:t>
            </a:r>
          </a:p>
        </p:txBody>
      </p:sp>
      <p:pic>
        <p:nvPicPr>
          <p:cNvPr id="430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79" y="2886919"/>
            <a:ext cx="4463387" cy="228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477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600501" y="1472834"/>
            <a:ext cx="11013744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本实例要求利用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turtle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time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绘制下图所示的钟表，并使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钟表的日期、周日期、时间跟随本地时间实时变化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10.4.2 </a:t>
            </a:r>
            <a:r>
              <a:rPr lang="zh-CN" altLang="en-US" sz="32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模拟时钟</a:t>
            </a:r>
          </a:p>
        </p:txBody>
      </p:sp>
      <p:pic>
        <p:nvPicPr>
          <p:cNvPr id="4403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45" y="2771661"/>
            <a:ext cx="5290055" cy="290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957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9218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181600" y="5450579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10.6    </a:t>
            </a:r>
            <a:r>
              <a:rPr lang="zh-CN" altLang="en-US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13" name="对角圆角矩形 12"/>
          <p:cNvSpPr/>
          <p:nvPr/>
        </p:nvSpPr>
        <p:spPr>
          <a:xfrm>
            <a:off x="4909595" y="4646322"/>
            <a:ext cx="5788450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181600" y="1749761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10.1    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计算生态概述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181599" y="2503825"/>
            <a:ext cx="54773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10.2   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生态库的构建与发布</a:t>
            </a: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5181600" y="3258682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10.3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常用的内置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600" y="4013874"/>
            <a:ext cx="49164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10.4 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5181600" y="4767599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10.5    </a:t>
            </a:r>
            <a:r>
              <a:rPr lang="zh-CN" altLang="en-US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常用的第三方</a:t>
            </a:r>
            <a:r>
              <a:rPr lang="en-US" altLang="zh-CN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240337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188EC-45BB-294F-9853-35BE216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505" y="318320"/>
            <a:ext cx="6288109" cy="776289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zh-CN"/>
              <a:t>10.5.1 jieba</a:t>
            </a:r>
            <a:r>
              <a:rPr kumimoji="1" lang="zh-CN" altLang="en-US"/>
              <a:t>库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BD00C66-370E-2247-9240-09E408E74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中文分词</a:t>
            </a:r>
            <a:endParaRPr lang="zh-CN" altLang="zh-CN" sz="20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A58C08-5D24-8048-BD60-F444218D38C6}"/>
              </a:ext>
            </a:extLst>
          </p:cNvPr>
          <p:cNvSpPr/>
          <p:nvPr/>
        </p:nvSpPr>
        <p:spPr>
          <a:xfrm>
            <a:off x="666385" y="1702162"/>
            <a:ext cx="571209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中文分词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是指将一个汉字序列切分成一个一个单独的词，也就是说将连续的字序列按照一定的规范重新组合成词序列的过程，其作用就是将用户输入的中文语句或语段拆成若干汉语词汇。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DDFB2E5-64E3-C44E-AFD5-52E356C91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4" y="3080320"/>
            <a:ext cx="63227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endParaRPr lang="zh-CN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12E8978-D73C-F541-95C4-164DB720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6786"/>
              </p:ext>
            </p:extLst>
          </p:nvPr>
        </p:nvGraphicFramePr>
        <p:xfrm>
          <a:off x="3392969" y="3812082"/>
          <a:ext cx="2192668" cy="389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9221">
                <a:tc>
                  <a:txBody>
                    <a:bodyPr/>
                    <a:lstStyle/>
                    <a:p>
                      <a:r>
                        <a:rPr lang="zh-CN" altLang="en-US"/>
                        <a:t>我是一个学生</a:t>
                      </a:r>
                    </a:p>
                  </a:txBody>
                  <a:tcPr marL="121920" marR="12192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5C87176-36ED-9F4F-A352-F361B3C2E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62724"/>
              </p:ext>
            </p:extLst>
          </p:nvPr>
        </p:nvGraphicFramePr>
        <p:xfrm>
          <a:off x="1635093" y="4595347"/>
          <a:ext cx="590656" cy="389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9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我</a:t>
                      </a:r>
                    </a:p>
                  </a:txBody>
                  <a:tcPr marL="121920" marR="12192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08A54B8-808E-7747-9B11-7EC46C08F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89181"/>
              </p:ext>
            </p:extLst>
          </p:nvPr>
        </p:nvGraphicFramePr>
        <p:xfrm>
          <a:off x="3709584" y="4595347"/>
          <a:ext cx="614325" cy="389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9221">
                <a:tc>
                  <a:txBody>
                    <a:bodyPr/>
                    <a:lstStyle/>
                    <a:p>
                      <a:r>
                        <a:rPr lang="zh-CN" altLang="en-US"/>
                        <a:t>是</a:t>
                      </a:r>
                    </a:p>
                  </a:txBody>
                  <a:tcPr marL="121920" marR="12192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1E1087-0941-0D40-BD68-5611EA62E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578452"/>
              </p:ext>
            </p:extLst>
          </p:nvPr>
        </p:nvGraphicFramePr>
        <p:xfrm>
          <a:off x="5811407" y="4595347"/>
          <a:ext cx="864781" cy="389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9221">
                <a:tc>
                  <a:txBody>
                    <a:bodyPr/>
                    <a:lstStyle/>
                    <a:p>
                      <a:r>
                        <a:rPr lang="zh-CN" altLang="en-US"/>
                        <a:t>一个</a:t>
                      </a:r>
                    </a:p>
                  </a:txBody>
                  <a:tcPr marL="121920" marR="12192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3882591-3CAD-3244-B86F-932171FD5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83596"/>
              </p:ext>
            </p:extLst>
          </p:nvPr>
        </p:nvGraphicFramePr>
        <p:xfrm>
          <a:off x="7868094" y="4595347"/>
          <a:ext cx="907311" cy="389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9221">
                <a:tc>
                  <a:txBody>
                    <a:bodyPr/>
                    <a:lstStyle/>
                    <a:p>
                      <a:r>
                        <a:rPr lang="zh-CN" altLang="en-US"/>
                        <a:t>学生</a:t>
                      </a:r>
                    </a:p>
                  </a:txBody>
                  <a:tcPr marL="121920" marR="12192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直接连接符 4">
            <a:extLst>
              <a:ext uri="{FF2B5EF4-FFF2-40B4-BE49-F238E27FC236}">
                <a16:creationId xmlns:a16="http://schemas.microsoft.com/office/drawing/2014/main" id="{AA0E3313-643F-A44C-A0F3-F1F84C8570DF}"/>
              </a:ext>
            </a:extLst>
          </p:cNvPr>
          <p:cNvCxnSpPr>
            <a:stCxn id="8" idx="0"/>
          </p:cNvCxnSpPr>
          <p:nvPr/>
        </p:nvCxnSpPr>
        <p:spPr>
          <a:xfrm flipV="1">
            <a:off x="1930421" y="4178596"/>
            <a:ext cx="1897339" cy="416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8">
            <a:extLst>
              <a:ext uri="{FF2B5EF4-FFF2-40B4-BE49-F238E27FC236}">
                <a16:creationId xmlns:a16="http://schemas.microsoft.com/office/drawing/2014/main" id="{E3BD4BB0-74BD-5748-84C5-8FF62494C601}"/>
              </a:ext>
            </a:extLst>
          </p:cNvPr>
          <p:cNvCxnSpPr>
            <a:stCxn id="9" idx="0"/>
          </p:cNvCxnSpPr>
          <p:nvPr/>
        </p:nvCxnSpPr>
        <p:spPr>
          <a:xfrm flipV="1">
            <a:off x="4016747" y="4175050"/>
            <a:ext cx="212688" cy="42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0">
            <a:extLst>
              <a:ext uri="{FF2B5EF4-FFF2-40B4-BE49-F238E27FC236}">
                <a16:creationId xmlns:a16="http://schemas.microsoft.com/office/drawing/2014/main" id="{DF6E26AE-1209-3E48-99BB-E54C96BB33F9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4645323" y="4178596"/>
            <a:ext cx="1598475" cy="416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2">
            <a:extLst>
              <a:ext uri="{FF2B5EF4-FFF2-40B4-BE49-F238E27FC236}">
                <a16:creationId xmlns:a16="http://schemas.microsoft.com/office/drawing/2014/main" id="{E3115282-A5BD-374B-BAB8-8B3799F32CE1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166935" y="4175052"/>
            <a:ext cx="3154813" cy="420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https://timgsa.baidu.com/timg?image&amp;quality=80&amp;size=b9999_10000&amp;sec=1589272417402&amp;di=6ec28efe6a6cddfe3ff4ce080eecddca&amp;imgtype=0&amp;src=http%3A%2F%2Fwww.istis.sh.cn%2Fupdata%2Feditor%2Fuploadfile%2F20171129163707223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136" y="1354300"/>
            <a:ext cx="4320000" cy="287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145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中文分词模块</a:t>
            </a: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——jieba</a:t>
            </a:r>
            <a:endParaRPr lang="zh-CN" altLang="zh-CN" sz="20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C73160-3E53-E84C-83D3-D9C883757E5D}"/>
              </a:ext>
            </a:extLst>
          </p:cNvPr>
          <p:cNvSpPr/>
          <p:nvPr/>
        </p:nvSpPr>
        <p:spPr>
          <a:xfrm>
            <a:off x="765623" y="2170394"/>
            <a:ext cx="57120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 install jieba/pip3 install jieba</a:t>
            </a:r>
            <a:endParaRPr lang="zh-CN" altLang="en-US" sz="16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8045933-11A9-A341-8A05-006152E00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23" y="1722006"/>
            <a:ext cx="6322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endParaRPr lang="zh-CN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ED4CFB3-FB75-DD4E-B1DE-7F3368DBC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23" y="2547805"/>
            <a:ext cx="6322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导入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endParaRPr lang="zh-CN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B3230A-9A82-A74F-8335-A64C174D7348}"/>
              </a:ext>
            </a:extLst>
          </p:cNvPr>
          <p:cNvSpPr/>
          <p:nvPr/>
        </p:nvSpPr>
        <p:spPr>
          <a:xfrm>
            <a:off x="765623" y="2965996"/>
            <a:ext cx="57120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jieba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73D8CD-781A-1445-B56F-4D39471B2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23" y="3445371"/>
            <a:ext cx="45005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模块的分词模式</a:t>
            </a:r>
            <a:endParaRPr lang="zh-CN" altLang="zh-CN" sz="20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B2A980-0CC5-BE4A-8CBC-2DB5A33628A9}"/>
              </a:ext>
            </a:extLst>
          </p:cNvPr>
          <p:cNvGrpSpPr/>
          <p:nvPr/>
        </p:nvGrpSpPr>
        <p:grpSpPr>
          <a:xfrm>
            <a:off x="1371870" y="4262433"/>
            <a:ext cx="1673959" cy="1255469"/>
            <a:chOff x="3352509" y="3725850"/>
            <a:chExt cx="1255469" cy="1255469"/>
          </a:xfrm>
          <a:solidFill>
            <a:srgbClr val="0070C0"/>
          </a:solidFill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801B17A-046E-A844-8147-02E7802AF211}"/>
                </a:ext>
              </a:extLst>
            </p:cNvPr>
            <p:cNvSpPr/>
            <p:nvPr/>
          </p:nvSpPr>
          <p:spPr>
            <a:xfrm>
              <a:off x="3352509" y="3725850"/>
              <a:ext cx="1255469" cy="125546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D200127-C218-FE4E-A330-62E6B50575CC}"/>
                </a:ext>
              </a:extLst>
            </p:cNvPr>
            <p:cNvSpPr/>
            <p:nvPr/>
          </p:nvSpPr>
          <p:spPr>
            <a:xfrm>
              <a:off x="3424372" y="4201218"/>
              <a:ext cx="830997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精确模式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1DA72A8-4257-FA47-86CE-D43CE7B0A393}"/>
              </a:ext>
            </a:extLst>
          </p:cNvPr>
          <p:cNvGrpSpPr/>
          <p:nvPr/>
        </p:nvGrpSpPr>
        <p:grpSpPr>
          <a:xfrm>
            <a:off x="4385653" y="4262433"/>
            <a:ext cx="1673959" cy="1255469"/>
            <a:chOff x="3352509" y="3725850"/>
            <a:chExt cx="1255469" cy="1255469"/>
          </a:xfrm>
          <a:solidFill>
            <a:srgbClr val="0070C0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B26DC98-E566-6245-9514-1451E2B916D3}"/>
                </a:ext>
              </a:extLst>
            </p:cNvPr>
            <p:cNvSpPr/>
            <p:nvPr/>
          </p:nvSpPr>
          <p:spPr>
            <a:xfrm>
              <a:off x="3352509" y="3725850"/>
              <a:ext cx="1255469" cy="125546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967C7DC-3551-0241-A30A-E44113E76F3A}"/>
                </a:ext>
              </a:extLst>
            </p:cNvPr>
            <p:cNvSpPr/>
            <p:nvPr/>
          </p:nvSpPr>
          <p:spPr>
            <a:xfrm>
              <a:off x="3586410" y="4168919"/>
              <a:ext cx="657872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全模式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BF6F9B-6F5E-BF40-80ED-B8224181A790}"/>
              </a:ext>
            </a:extLst>
          </p:cNvPr>
          <p:cNvGrpSpPr/>
          <p:nvPr/>
        </p:nvGrpSpPr>
        <p:grpSpPr>
          <a:xfrm>
            <a:off x="7282415" y="4262433"/>
            <a:ext cx="1673959" cy="1255469"/>
            <a:chOff x="3352509" y="3725850"/>
            <a:chExt cx="1255469" cy="1255469"/>
          </a:xfrm>
          <a:solidFill>
            <a:srgbClr val="0070C0"/>
          </a:solidFill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F695492-965F-2F44-B971-32B58FA7C2D8}"/>
                </a:ext>
              </a:extLst>
            </p:cNvPr>
            <p:cNvSpPr/>
            <p:nvPr/>
          </p:nvSpPr>
          <p:spPr>
            <a:xfrm>
              <a:off x="3352509" y="3725850"/>
              <a:ext cx="1255469" cy="125546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663383F-3948-114F-B6A8-6DCC176CE6E3}"/>
                </a:ext>
              </a:extLst>
            </p:cNvPr>
            <p:cNvSpPr/>
            <p:nvPr/>
          </p:nvSpPr>
          <p:spPr>
            <a:xfrm>
              <a:off x="3503029" y="4030419"/>
              <a:ext cx="979858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搜索引擎模式</a:t>
              </a:r>
            </a:p>
          </p:txBody>
        </p:sp>
      </p:grpSp>
      <p:sp>
        <p:nvSpPr>
          <p:cNvPr id="19" name="加号 18">
            <a:extLst>
              <a:ext uri="{FF2B5EF4-FFF2-40B4-BE49-F238E27FC236}">
                <a16:creationId xmlns:a16="http://schemas.microsoft.com/office/drawing/2014/main" id="{16261DFE-8B76-5C44-9F69-34AA5DB9B33A}"/>
              </a:ext>
            </a:extLst>
          </p:cNvPr>
          <p:cNvSpPr/>
          <p:nvPr/>
        </p:nvSpPr>
        <p:spPr>
          <a:xfrm>
            <a:off x="3489239" y="4774157"/>
            <a:ext cx="398272" cy="30067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加号 19">
            <a:extLst>
              <a:ext uri="{FF2B5EF4-FFF2-40B4-BE49-F238E27FC236}">
                <a16:creationId xmlns:a16="http://schemas.microsoft.com/office/drawing/2014/main" id="{DC03DD1B-61BA-AA4D-949E-13EDB01DD50D}"/>
              </a:ext>
            </a:extLst>
          </p:cNvPr>
          <p:cNvSpPr/>
          <p:nvPr/>
        </p:nvSpPr>
        <p:spPr>
          <a:xfrm>
            <a:off x="6466560" y="4808483"/>
            <a:ext cx="398272" cy="30067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2" descr="https://timgsa.baidu.com/timg?image&amp;quality=80&amp;size=b9999_10000&amp;sec=1589272417402&amp;di=6ec28efe6a6cddfe3ff4ce080eecddca&amp;imgtype=0&amp;src=http%3A%2F%2Fwww.istis.sh.cn%2Fupdata%2Feditor%2Fuploadfile%2F20171129163707223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136" y="1354300"/>
            <a:ext cx="4320000" cy="287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标题 1">
            <a:extLst>
              <a:ext uri="{FF2B5EF4-FFF2-40B4-BE49-F238E27FC236}">
                <a16:creationId xmlns:a16="http://schemas.microsoft.com/office/drawing/2014/main" id="{577188EC-45BB-294F-9853-35BE2163E084}"/>
              </a:ext>
            </a:extLst>
          </p:cNvPr>
          <p:cNvSpPr txBox="1">
            <a:spLocks/>
          </p:cNvSpPr>
          <p:nvPr/>
        </p:nvSpPr>
        <p:spPr>
          <a:xfrm>
            <a:off x="2300505" y="318320"/>
            <a:ext cx="6288109" cy="77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en-US" altLang="zh-CN"/>
              <a:t>10.5.1 jieba</a:t>
            </a:r>
            <a:r>
              <a:rPr kumimoji="1" lang="zh-CN" altLang="en-US"/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426427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3">
            <a:extLst>
              <a:ext uri="{FF2B5EF4-FFF2-40B4-BE49-F238E27FC236}">
                <a16:creationId xmlns:a16="http://schemas.microsoft.com/office/drawing/2014/main" id="{79717165-D088-114F-8B1A-5EE8BE166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5" y="1168242"/>
            <a:ext cx="91580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常用分词函数</a:t>
            </a:r>
            <a:endParaRPr lang="zh-CN" altLang="zh-CN" sz="20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288596"/>
              </p:ext>
            </p:extLst>
          </p:nvPr>
        </p:nvGraphicFramePr>
        <p:xfrm>
          <a:off x="764275" y="1817774"/>
          <a:ext cx="10317708" cy="2880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9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函数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jieba.cut(s)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采用精准模式对文本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进行分词，返回一个可迭代对象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jieba.cut(s, cut_all=True)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默认采用全模式对文本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进行分词，输出文本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中出现的所有词。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jieba.cut_for_search(s)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采用搜索引擎模式对文本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进行分词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jieba.lcut(s)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采用精准模式对文本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进行分词，分词结果以列表形式返回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jieba.lcut(s,cut_all=True)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采用全模式对文本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进行分词，分词结果以列表形式返回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jieba.lcut_for_search(s)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采用搜索引擎模式对文本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进行分词，分词结果以列表形式返回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577188EC-45BB-294F-9853-35BE216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505" y="318320"/>
            <a:ext cx="6288109" cy="776289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zh-CN"/>
              <a:t>10.5.1 jieba</a:t>
            </a:r>
            <a:r>
              <a:rPr kumimoji="1" lang="zh-CN" altLang="en-US"/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164280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694830" y="2594686"/>
            <a:ext cx="6807854" cy="168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网络爬虫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是一种按照一定的规则，自动从网络上抓取信息的程序或者脚本。通过网络爬虫可以代替手工完成很多工作。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3074" name="Picture 2" descr="https://timgsa.baidu.com/timg?image&amp;quality=80&amp;size=b9999_10000&amp;sec=1589260256923&amp;di=c5b38e8855738c9b6d72cf5178c02f76&amp;imgtype=0&amp;src=http%3A%2F%2Fwww.lanmaoseo.com%2Fuploads%2F191019%2Fdcd81dbe6d0e6ec45b9ca53dcc627d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4" y="2241087"/>
            <a:ext cx="3600000" cy="239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91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A1730F5-08D0-E34D-B425-1ADEE27580E6}"/>
              </a:ext>
            </a:extLst>
          </p:cNvPr>
          <p:cNvSpPr/>
          <p:nvPr/>
        </p:nvSpPr>
        <p:spPr>
          <a:xfrm>
            <a:off x="790534" y="1930067"/>
            <a:ext cx="10610933" cy="41838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50D3B4-8207-E74D-8241-B6DCAA3D2AB6}"/>
              </a:ext>
            </a:extLst>
          </p:cNvPr>
          <p:cNvSpPr/>
          <p:nvPr/>
        </p:nvSpPr>
        <p:spPr>
          <a:xfrm>
            <a:off x="790711" y="2179178"/>
            <a:ext cx="10911359" cy="33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import jieba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seg_list = jieba.cut("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我打算到中国科学研究院图书馆学习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", cut_all=True)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print("【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全模式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】: " + "/ ".join(seg_list))                  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全模式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seg_list = jieba.lcut("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我打算到中国科学研究院图书馆学习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")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print("【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精确模式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】: " + "/ ".join(seg_list))                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精确模式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搜索引擎模式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seg_list = jieba.cut_for_search("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我打算到中国科学研究院图书馆学习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")      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print("【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搜索引擎模式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】: " + ", ".join(seg_list))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9A9271D-2B97-E84C-B1B3-3395D1BE2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11" y="1304514"/>
            <a:ext cx="10911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/>
              <a:t>示例：</a:t>
            </a:r>
            <a:r>
              <a:rPr lang="zh-CN" altLang="zh-CN" sz="1800" b="1" dirty="0"/>
              <a:t>分别采用三种模式对中文进行分词操作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77188EC-45BB-294F-9853-35BE216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505" y="318320"/>
            <a:ext cx="6288109" cy="776289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zh-CN"/>
              <a:t>10.5.1 jieba</a:t>
            </a:r>
            <a:r>
              <a:rPr kumimoji="1" lang="zh-CN" altLang="en-US"/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3823379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2052615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增加新词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——add_word()</a:t>
            </a:r>
            <a:endParaRPr lang="zh-CN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25269" y="2725135"/>
            <a:ext cx="10988973" cy="923330"/>
            <a:chOff x="617346" y="3124829"/>
            <a:chExt cx="5797562" cy="825233"/>
          </a:xfrm>
        </p:grpSpPr>
        <p:sp>
          <p:nvSpPr>
            <p:cNvPr id="18" name="矩形 17"/>
            <p:cNvSpPr/>
            <p:nvPr/>
          </p:nvSpPr>
          <p:spPr>
            <a:xfrm>
              <a:off x="617346" y="3124829"/>
              <a:ext cx="5797562" cy="825233"/>
            </a:xfrm>
            <a:prstGeom prst="rect">
              <a:avLst/>
            </a:prstGeom>
            <a:noFill/>
            <a:ln>
              <a:solidFill>
                <a:srgbClr val="1353A2"/>
              </a:solidFill>
              <a:prstDash val="dash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kern="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jieba.add_word("</a:t>
              </a:r>
              <a:r>
                <a:rPr lang="zh-CN" altLang="en-US" kern="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好天气</a:t>
              </a:r>
              <a:r>
                <a:rPr lang="en-US" altLang="zh-CN" kern="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")</a:t>
              </a:r>
            </a:p>
            <a:p>
              <a:pPr>
                <a:lnSpc>
                  <a:spcPct val="150000"/>
                </a:lnSpc>
              </a:pPr>
              <a:r>
                <a:rPr lang="en-US" altLang="zh-CN" kern="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jieba.lcut("</a:t>
              </a:r>
              <a:r>
                <a:rPr lang="zh-CN" altLang="en-US" kern="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今天真是个好天气</a:t>
              </a:r>
              <a:r>
                <a:rPr lang="en-US" altLang="zh-CN" kern="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")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5932489" y="3124829"/>
              <a:ext cx="482419" cy="437203"/>
            </a:xfrm>
            <a:prstGeom prst="rect">
              <a:avLst/>
            </a:prstGeom>
            <a:solidFill>
              <a:srgbClr val="13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577188EC-45BB-294F-9853-35BE216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505" y="318320"/>
            <a:ext cx="6288109" cy="776289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zh-CN"/>
              <a:t>10.5.1 jieba</a:t>
            </a:r>
            <a:r>
              <a:rPr kumimoji="1" lang="zh-CN" altLang="en-US"/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2736277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470015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5269" y="2142534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的第三方库</a:t>
            </a: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是专用于实现词云功能的库，该库能将文本中词语出现的频率作为参数来绘制词云，并支持对词云的形状、颜色和大小等属性进行设置。</a:t>
            </a:r>
            <a:endParaRPr lang="en-US" altLang="zh-CN" kern="10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77188EC-45BB-294F-9853-35BE216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505" y="318320"/>
            <a:ext cx="6288109" cy="776289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zh-CN"/>
              <a:t>10.5.2 wordcloud</a:t>
            </a:r>
            <a:r>
              <a:rPr kumimoji="1" lang="zh-CN" altLang="en-US"/>
              <a:t>库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5" y="3198175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生成词云的主要步骤</a:t>
            </a:r>
            <a:endParaRPr lang="zh-CN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5268" y="3870694"/>
            <a:ext cx="10988973" cy="1289905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类的构造方法</a:t>
            </a: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WordCloud()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创建词云对象。</a:t>
            </a: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generate()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方法加载词云文本。</a:t>
            </a: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to_file()</a:t>
            </a:r>
            <a:r>
              <a:rPr lang="zh-CN" altLang="en-US" kern="1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方法生成词云。</a:t>
            </a:r>
          </a:p>
        </p:txBody>
      </p:sp>
    </p:spTree>
    <p:extLst>
      <p:ext uri="{BB962C8B-B14F-4D97-AF65-F5344CB8AC3E}">
        <p14:creationId xmlns:p14="http://schemas.microsoft.com/office/powerpoint/2010/main" val="3756971866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WordCloud()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函数参数</a:t>
            </a:r>
            <a:endParaRPr lang="zh-CN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77188EC-45BB-294F-9853-35BE216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505" y="318320"/>
            <a:ext cx="6288109" cy="776289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zh-CN"/>
              <a:t>10.5.2 wordcloud</a:t>
            </a:r>
            <a:r>
              <a:rPr kumimoji="1" lang="zh-CN" altLang="en-US"/>
              <a:t>库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634433"/>
              </p:ext>
            </p:extLst>
          </p:nvPr>
        </p:nvGraphicFramePr>
        <p:xfrm>
          <a:off x="1268531" y="1749754"/>
          <a:ext cx="9840747" cy="4526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8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2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参数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width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指定词云对象生成图片的宽度，默认为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400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像素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height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指定词云对象生成图片的高度，默认为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像素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min_font_size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指定词云中字体的最小字号，默认为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号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max_font_size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指定词云中字体的最大字号，默认根据高度自动调节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font_step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指定词云中字体字号的步进间隔，默认为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font_path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指定字体文件的路径，默认为当前路径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max_words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指定词云显示的最大单词数量，默认为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stop_words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指定词云的排除词列表，即不显示的单词列表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background_color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指定词云图片的背景颜色，默认为黑色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mask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指定词云形状，默认为长方形，需要引用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imread()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函数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305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86" y="1168242"/>
            <a:ext cx="4500549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generate()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5269" y="1840761"/>
            <a:ext cx="10988973" cy="874407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方法需要接收一个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，需要注意的是，若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方法中的字符串为中文，在创建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对象时必须指定字体路径。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77188EC-45BB-294F-9853-35BE216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505" y="318320"/>
            <a:ext cx="6288109" cy="776289"/>
          </a:xfrm>
        </p:spPr>
        <p:txBody>
          <a:bodyPr anchor="b">
            <a:normAutofit/>
          </a:bodyPr>
          <a:lstStyle/>
          <a:p>
            <a:r>
              <a:rPr kumimoji="1" lang="en-US" altLang="zh-CN"/>
              <a:t>10.5.2 wordcloud</a:t>
            </a:r>
            <a:r>
              <a:rPr kumimoji="1" lang="zh-CN" altLang="en-US"/>
              <a:t>库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03" y="2926009"/>
            <a:ext cx="45005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to_file()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6386" y="3598528"/>
            <a:ext cx="10988973" cy="923330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to_file()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方法用于</a:t>
            </a:r>
            <a:r>
              <a:rPr lang="zh-CN" altLang="en-US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以图片形式输出词云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，该方法接收一个表示图片文件名的字符串作为参数，图片可以为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.png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.jpg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格式。</a:t>
            </a:r>
            <a:endParaRPr lang="en-US" altLang="zh-CN" kern="1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9FF90EB-B743-6644-B0EE-29C0EAAE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03" y="4583136"/>
            <a:ext cx="45005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imread()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6386" y="5160119"/>
            <a:ext cx="10988973" cy="1338828"/>
          </a:xfrm>
          <a:prstGeom prst="rect">
            <a:avLst/>
          </a:prstGeom>
          <a:noFill/>
          <a:ln>
            <a:solidFill>
              <a:srgbClr val="1353A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matplotlib.image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中定义的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imread()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函数用于加载图片文件，其语法格式如下：</a:t>
            </a: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imread(filename, flags=1)</a:t>
            </a:r>
          </a:p>
          <a:p>
            <a:pPr>
              <a:lnSpc>
                <a:spcPct val="150000"/>
              </a:lnSpc>
            </a:pP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imread()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函数读取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.png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格式的图片，</a:t>
            </a:r>
            <a:r>
              <a:rPr lang="en-US" altLang="zh-CN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kern="1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会根据图片的可见区域生成相应形状的词云。</a:t>
            </a:r>
          </a:p>
        </p:txBody>
      </p:sp>
    </p:spTree>
    <p:extLst>
      <p:ext uri="{BB962C8B-B14F-4D97-AF65-F5344CB8AC3E}">
        <p14:creationId xmlns:p14="http://schemas.microsoft.com/office/powerpoint/2010/main" val="1800627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C7742-B0FB-2441-9007-9A74AAD8D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DF28ED-1547-644A-A0E3-B5E617B76FC4}"/>
              </a:ext>
            </a:extLst>
          </p:cNvPr>
          <p:cNvSpPr/>
          <p:nvPr/>
        </p:nvSpPr>
        <p:spPr>
          <a:xfrm>
            <a:off x="615912" y="1749102"/>
            <a:ext cx="11126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是为开发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游戏而设计的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跨平台模块。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https://timgsa.baidu.com/timg?image&amp;quality=80&amp;size=b9999_10000&amp;sec=1560415008585&amp;di=b2dea8ae2b6cc6aef49dae0cc792dd7b&amp;imgtype=jpg&amp;src=http%3A%2F%2Fimg4.imgtn.bdimg.com%2Fit%2Fu%3D2350102789%2C921467587%26fm%3D214%26gp%3D0.jpg">
            <a:extLst>
              <a:ext uri="{FF2B5EF4-FFF2-40B4-BE49-F238E27FC236}">
                <a16:creationId xmlns:a16="http://schemas.microsoft.com/office/drawing/2014/main" id="{19E398B3-20CB-EF45-81A4-926252F5C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73" y="1317314"/>
            <a:ext cx="3753097" cy="8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398845-EAD0-0B40-9DED-C4DF8F9F82DD}"/>
              </a:ext>
            </a:extLst>
          </p:cNvPr>
          <p:cNvSpPr/>
          <p:nvPr/>
        </p:nvSpPr>
        <p:spPr>
          <a:xfrm>
            <a:off x="659139" y="2199717"/>
            <a:ext cx="10873723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开发人员利用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模块中定义的接口，可以方便快捷地实现游戏中的一些功能，如：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图形用户界面创建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图形和图像的绘制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用户键盘和鼠标操作的监听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播放音频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5DC42A0-C8F9-7048-9501-E618B831F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9" y="4188401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endParaRPr lang="zh-CN" altLang="en-US" sz="20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B6F91B-1787-EE4C-A2BF-C4696901FB8D}"/>
              </a:ext>
            </a:extLst>
          </p:cNvPr>
          <p:cNvSpPr/>
          <p:nvPr/>
        </p:nvSpPr>
        <p:spPr>
          <a:xfrm>
            <a:off x="659139" y="4737718"/>
            <a:ext cx="105634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的安装命令：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 install pygame</a:t>
            </a:r>
            <a:endParaRPr lang="zh-CN" alt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251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46FCD-C1DC-C94C-8DDD-8F021FBD9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2" y="1199863"/>
            <a:ext cx="662527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的初始化和退出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4509DA-5E61-C34B-9054-EAB0A8DD3138}"/>
              </a:ext>
            </a:extLst>
          </p:cNvPr>
          <p:cNvSpPr/>
          <p:nvPr/>
        </p:nvSpPr>
        <p:spPr>
          <a:xfrm>
            <a:off x="623661" y="1729257"/>
            <a:ext cx="109454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：一次性初始化</a:t>
            </a:r>
            <a:r>
              <a:rPr lang="en-US" altLang="zh-CN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的所有模块 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quit()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：可以写在所有之前被初始化的</a:t>
            </a:r>
            <a:r>
              <a:rPr lang="en-US" altLang="zh-CN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71AF69-8A06-E64D-997E-62E22AE58BB6}"/>
              </a:ext>
            </a:extLst>
          </p:cNvPr>
          <p:cNvGrpSpPr/>
          <p:nvPr/>
        </p:nvGrpSpPr>
        <p:grpSpPr>
          <a:xfrm>
            <a:off x="869794" y="2651296"/>
            <a:ext cx="2160509" cy="1311966"/>
            <a:chOff x="652345" y="2651296"/>
            <a:chExt cx="1620382" cy="1311966"/>
          </a:xfrm>
        </p:grpSpPr>
        <p:sp>
          <p:nvSpPr>
            <p:cNvPr id="6" name="圆角右箭头 5">
              <a:extLst>
                <a:ext uri="{FF2B5EF4-FFF2-40B4-BE49-F238E27FC236}">
                  <a16:creationId xmlns:a16="http://schemas.microsoft.com/office/drawing/2014/main" id="{A4639E6A-F05F-A94D-96FD-124D61B75C86}"/>
                </a:ext>
              </a:extLst>
            </p:cNvPr>
            <p:cNvSpPr/>
            <p:nvPr/>
          </p:nvSpPr>
          <p:spPr>
            <a:xfrm rot="5400000">
              <a:off x="1061696" y="2735232"/>
              <a:ext cx="596348" cy="428475"/>
            </a:xfrm>
            <a:prstGeom prst="ben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7339FCD-BE89-C343-A0E5-188D75AA87EB}"/>
                </a:ext>
              </a:extLst>
            </p:cNvPr>
            <p:cNvSpPr/>
            <p:nvPr/>
          </p:nvSpPr>
          <p:spPr>
            <a:xfrm>
              <a:off x="652345" y="3247644"/>
              <a:ext cx="1620382" cy="7156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init()</a:t>
              </a:r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CF68F6E-2DA7-C643-B734-726A420D501F}"/>
              </a:ext>
            </a:extLst>
          </p:cNvPr>
          <p:cNvSpPr/>
          <p:nvPr/>
        </p:nvSpPr>
        <p:spPr>
          <a:xfrm>
            <a:off x="3030303" y="3257746"/>
            <a:ext cx="762797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一次性初始化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的所有模块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，如：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显示模块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字体模块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混音器模块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FB7C3A-47F3-6E4B-8516-ABBDFFA3FCFE}"/>
              </a:ext>
            </a:extLst>
          </p:cNvPr>
          <p:cNvSpPr/>
          <p:nvPr/>
        </p:nvSpPr>
        <p:spPr>
          <a:xfrm>
            <a:off x="3106606" y="5248196"/>
            <a:ext cx="5172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卸载所有之前被初始化的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1FAC210-DEDC-1642-B3E7-ED039F44F490}"/>
              </a:ext>
            </a:extLst>
          </p:cNvPr>
          <p:cNvGrpSpPr/>
          <p:nvPr/>
        </p:nvGrpSpPr>
        <p:grpSpPr>
          <a:xfrm>
            <a:off x="946095" y="3963263"/>
            <a:ext cx="2160509" cy="2314295"/>
            <a:chOff x="709571" y="3963262"/>
            <a:chExt cx="1620382" cy="231429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02E49D4-66DA-2E47-9BB5-DEDB5E12B116}"/>
                </a:ext>
              </a:extLst>
            </p:cNvPr>
            <p:cNvSpPr/>
            <p:nvPr/>
          </p:nvSpPr>
          <p:spPr>
            <a:xfrm>
              <a:off x="709571" y="5099482"/>
              <a:ext cx="1620382" cy="7156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quit()</a:t>
              </a:r>
              <a:endParaRPr lang="zh-CN" altLang="en-US"/>
            </a:p>
          </p:txBody>
        </p:sp>
        <p:sp>
          <p:nvSpPr>
            <p:cNvPr id="12" name="流程图: 过程 14">
              <a:extLst>
                <a:ext uri="{FF2B5EF4-FFF2-40B4-BE49-F238E27FC236}">
                  <a16:creationId xmlns:a16="http://schemas.microsoft.com/office/drawing/2014/main" id="{358C41E4-9D87-5B4B-A837-87F953AB0162}"/>
                </a:ext>
              </a:extLst>
            </p:cNvPr>
            <p:cNvSpPr/>
            <p:nvPr/>
          </p:nvSpPr>
          <p:spPr>
            <a:xfrm>
              <a:off x="1387163" y="3963262"/>
              <a:ext cx="132599" cy="11362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上箭头 12">
              <a:extLst>
                <a:ext uri="{FF2B5EF4-FFF2-40B4-BE49-F238E27FC236}">
                  <a16:creationId xmlns:a16="http://schemas.microsoft.com/office/drawing/2014/main" id="{5B971408-0C7D-0045-AD8F-3544499386CB}"/>
                </a:ext>
              </a:extLst>
            </p:cNvPr>
            <p:cNvSpPr/>
            <p:nvPr/>
          </p:nvSpPr>
          <p:spPr>
            <a:xfrm rot="5400000">
              <a:off x="1430791" y="5753487"/>
              <a:ext cx="483476" cy="564664"/>
            </a:xfrm>
            <a:prstGeom prst="bent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直接连接符 26">
            <a:extLst>
              <a:ext uri="{FF2B5EF4-FFF2-40B4-BE49-F238E27FC236}">
                <a16:creationId xmlns:a16="http://schemas.microsoft.com/office/drawing/2014/main" id="{D175B5D5-4652-1E41-9A5F-1F03AEFECB83}"/>
              </a:ext>
            </a:extLst>
          </p:cNvPr>
          <p:cNvCxnSpPr/>
          <p:nvPr/>
        </p:nvCxnSpPr>
        <p:spPr>
          <a:xfrm flipV="1">
            <a:off x="3030303" y="5002926"/>
            <a:ext cx="7297863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24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51D02-AA6B-7C40-B140-E4B1F09C4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2" y="1199863"/>
            <a:ext cx="662527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的初始化和退出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A88B17-2DC7-4744-9E11-59DB2CAD51AE}"/>
              </a:ext>
            </a:extLst>
          </p:cNvPr>
          <p:cNvSpPr/>
          <p:nvPr/>
        </p:nvSpPr>
        <p:spPr>
          <a:xfrm>
            <a:off x="623661" y="2292333"/>
            <a:ext cx="11568339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</a:t>
            </a:r>
            <a:r>
              <a:rPr lang="x-none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模块，并在主函数中实现</a:t>
            </a:r>
            <a:r>
              <a:rPr lang="x-none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初始化和退出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22D3F8-5C7D-9C4A-852E-CAA6B59D5FAE}"/>
              </a:ext>
            </a:extLst>
          </p:cNvPr>
          <p:cNvSpPr/>
          <p:nvPr/>
        </p:nvSpPr>
        <p:spPr>
          <a:xfrm>
            <a:off x="623661" y="1773285"/>
            <a:ext cx="2509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endParaRPr lang="zh-CN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560BE2-87AA-854E-A705-E842B6D5D4F1}"/>
              </a:ext>
            </a:extLst>
          </p:cNvPr>
          <p:cNvSpPr/>
          <p:nvPr/>
        </p:nvSpPr>
        <p:spPr>
          <a:xfrm>
            <a:off x="1093694" y="3107439"/>
            <a:ext cx="100046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>
              <a:lnSpc>
                <a:spcPct val="150000"/>
              </a:lnSpc>
              <a:spcAft>
                <a:spcPts val="0"/>
              </a:spcAft>
              <a:tabLst>
                <a:tab pos="810895" algn="l"/>
              </a:tabLst>
            </a:pPr>
            <a:r>
              <a:rPr lang="en-US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import </a:t>
            </a:r>
            <a:r>
              <a:rPr lang="en-US" altLang="zh-CN" kern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pygame</a:t>
            </a:r>
            <a:r>
              <a:rPr lang="en-US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# </a:t>
            </a:r>
            <a:r>
              <a:rPr lang="zh-CN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导入</a:t>
            </a:r>
            <a:r>
              <a:rPr lang="en-US" altLang="zh-CN" kern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pygame</a:t>
            </a:r>
            <a:endParaRPr lang="zh-CN" altLang="zh-CN" kern="10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69875">
              <a:lnSpc>
                <a:spcPct val="150000"/>
              </a:lnSpc>
              <a:spcAft>
                <a:spcPts val="0"/>
              </a:spcAft>
              <a:tabLst>
                <a:tab pos="810895" algn="l"/>
              </a:tabLst>
            </a:pPr>
            <a:r>
              <a:rPr lang="en-US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def main():</a:t>
            </a:r>
            <a:endParaRPr lang="zh-CN" altLang="zh-CN" kern="10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69875">
              <a:lnSpc>
                <a:spcPct val="150000"/>
              </a:lnSpc>
              <a:spcAft>
                <a:spcPts val="0"/>
              </a:spcAft>
            </a:pPr>
            <a:r>
              <a:rPr lang="en-US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kern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pygame.init</a:t>
            </a:r>
            <a:r>
              <a:rPr lang="en-US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			# </a:t>
            </a:r>
            <a:r>
              <a:rPr lang="zh-CN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初始化所有模块</a:t>
            </a:r>
            <a:endParaRPr lang="zh-CN" altLang="zh-CN" kern="10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69875">
              <a:lnSpc>
                <a:spcPct val="150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US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kern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pygame.quit</a:t>
            </a:r>
            <a:r>
              <a:rPr lang="en-US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			# </a:t>
            </a:r>
            <a:r>
              <a:rPr lang="zh-CN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卸载所有模块</a:t>
            </a:r>
            <a:endParaRPr lang="zh-CN" altLang="zh-CN" kern="10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69875">
              <a:lnSpc>
                <a:spcPct val="150000"/>
              </a:lnSpc>
              <a:spcAft>
                <a:spcPts val="0"/>
              </a:spcAft>
              <a:tabLst>
                <a:tab pos="810895" algn="l"/>
              </a:tabLst>
            </a:pPr>
            <a:r>
              <a:rPr lang="en-US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if __name__ == '__main__':</a:t>
            </a:r>
            <a:endParaRPr lang="zh-CN" altLang="zh-CN" kern="10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69875">
              <a:lnSpc>
                <a:spcPct val="150000"/>
              </a:lnSpc>
              <a:spcAft>
                <a:spcPts val="0"/>
              </a:spcAft>
              <a:tabLst>
                <a:tab pos="810895" algn="l"/>
              </a:tabLst>
            </a:pPr>
            <a:r>
              <a:rPr lang="en-US" altLang="zh-CN" ker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main()</a:t>
            </a:r>
            <a:endParaRPr lang="zh-CN" altLang="zh-CN" kern="10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C80313-F947-F045-8611-22D286460B1F}"/>
              </a:ext>
            </a:extLst>
          </p:cNvPr>
          <p:cNvSpPr/>
          <p:nvPr/>
        </p:nvSpPr>
        <p:spPr bwMode="auto">
          <a:xfrm>
            <a:off x="1093694" y="2976281"/>
            <a:ext cx="9448801" cy="285077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2726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B630F-7B94-D041-A08F-04D083225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创建游戏窗口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C1AAFB-62B6-4F42-945E-D7C769624FC0}"/>
              </a:ext>
            </a:extLst>
          </p:cNvPr>
          <p:cNvSpPr/>
          <p:nvPr/>
        </p:nvSpPr>
        <p:spPr>
          <a:xfrm>
            <a:off x="623661" y="1836138"/>
            <a:ext cx="11042409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display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子模块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创建图形界面窗口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，该子模块中与窗口相关的常用函数如下：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C8DC6-199E-8D49-B080-4A346F34D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352164"/>
              </p:ext>
            </p:extLst>
          </p:nvPr>
        </p:nvGraphicFramePr>
        <p:xfrm>
          <a:off x="1290917" y="2590384"/>
          <a:ext cx="8725648" cy="22684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4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1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922">
                <a:tc>
                  <a:txBody>
                    <a:bodyPr/>
                    <a:lstStyle/>
                    <a:p>
                      <a:pPr indent="-2921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函数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</a:endParaRPr>
                    </a:p>
                  </a:txBody>
                  <a:tcPr marL="139057" marR="13905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-2921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说明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</a:endParaRPr>
                    </a:p>
                  </a:txBody>
                  <a:tcPr marL="139057" marR="139057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221">
                <a:tc>
                  <a:txBody>
                    <a:bodyPr/>
                    <a:lstStyle/>
                    <a:p>
                      <a:pPr indent="295910" algn="just">
                        <a:spcAft>
                          <a:spcPts val="0"/>
                        </a:spcAft>
                      </a:pPr>
                      <a:r>
                        <a:rPr lang="en-US" sz="18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set_mode</a:t>
                      </a:r>
                      <a:r>
                        <a:rPr lang="en-US" sz="18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()</a:t>
                      </a:r>
                      <a:endParaRPr lang="zh-CN" sz="18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</a:endParaRPr>
                    </a:p>
                  </a:txBody>
                  <a:tcPr marL="139057" marR="139057" marT="0" marB="0" anchor="ctr"/>
                </a:tc>
                <a:tc>
                  <a:txBody>
                    <a:bodyPr/>
                    <a:lstStyle/>
                    <a:p>
                      <a:pPr indent="29591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初始化游戏窗口</a:t>
                      </a:r>
                      <a:endParaRPr lang="zh-CN" sz="18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</a:endParaRPr>
                    </a:p>
                  </a:txBody>
                  <a:tcPr marL="139057" marR="13905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221">
                <a:tc>
                  <a:txBody>
                    <a:bodyPr/>
                    <a:lstStyle/>
                    <a:p>
                      <a:pPr indent="295910" algn="just">
                        <a:spcAft>
                          <a:spcPts val="0"/>
                        </a:spcAft>
                      </a:pPr>
                      <a:r>
                        <a:rPr lang="en-US" sz="1800" kern="1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set_caption</a:t>
                      </a:r>
                      <a:r>
                        <a:rPr lang="en-US" sz="18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()</a:t>
                      </a:r>
                      <a:endParaRPr lang="zh-CN" sz="18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</a:endParaRPr>
                    </a:p>
                  </a:txBody>
                  <a:tcPr marL="139057" marR="139057" marT="0" marB="0" anchor="ctr"/>
                </a:tc>
                <a:tc>
                  <a:txBody>
                    <a:bodyPr/>
                    <a:lstStyle/>
                    <a:p>
                      <a:pPr indent="29591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设置窗口标题</a:t>
                      </a:r>
                      <a:endParaRPr lang="zh-CN" sz="18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</a:endParaRPr>
                    </a:p>
                  </a:txBody>
                  <a:tcPr marL="139057" marR="13905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122">
                <a:tc>
                  <a:txBody>
                    <a:bodyPr/>
                    <a:lstStyle/>
                    <a:p>
                      <a:pPr indent="295910"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update()</a:t>
                      </a:r>
                      <a:endParaRPr lang="zh-CN" sz="18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</a:endParaRPr>
                    </a:p>
                  </a:txBody>
                  <a:tcPr marL="139057" marR="139057" marT="0" marB="0" anchor="ctr"/>
                </a:tc>
                <a:tc>
                  <a:txBody>
                    <a:bodyPr/>
                    <a:lstStyle/>
                    <a:p>
                      <a:pPr indent="29591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更新屏幕显示内容</a:t>
                      </a:r>
                      <a:endParaRPr lang="zh-CN" sz="18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</a:endParaRPr>
                    </a:p>
                  </a:txBody>
                  <a:tcPr marL="139057" marR="13905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0934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B180F-7ADB-E246-B7BA-002EFB8B5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初始化游戏窗口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E402A5-37AF-E843-B0E1-B2C18366E9C9}"/>
              </a:ext>
            </a:extLst>
          </p:cNvPr>
          <p:cNvSpPr/>
          <p:nvPr/>
        </p:nvSpPr>
        <p:spPr>
          <a:xfrm>
            <a:off x="623659" y="1722596"/>
            <a:ext cx="1077831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set_mode()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声明如下：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96901A-A5CE-6F4C-89E3-97EC0D3D461B}"/>
              </a:ext>
            </a:extLst>
          </p:cNvPr>
          <p:cNvSpPr/>
          <p:nvPr/>
        </p:nvSpPr>
        <p:spPr>
          <a:xfrm>
            <a:off x="623662" y="2427950"/>
            <a:ext cx="10778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 dirty="0">
                <a:solidFill>
                  <a:srgbClr val="1353A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set_mode(resolution=(0,0), flags=0, depth=0) -&gt; Surface</a:t>
            </a:r>
            <a:endParaRPr lang="zh-CN" altLang="zh-CN" kern="100" dirty="0">
              <a:solidFill>
                <a:srgbClr val="1353A2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0D35C-9CC5-1444-BC7D-D825DC8B00E5}"/>
              </a:ext>
            </a:extLst>
          </p:cNvPr>
          <p:cNvSpPr/>
          <p:nvPr/>
        </p:nvSpPr>
        <p:spPr>
          <a:xfrm>
            <a:off x="623663" y="2284368"/>
            <a:ext cx="10778316" cy="6564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BE8B8A-7425-4543-89AF-D42C15433C4E}"/>
              </a:ext>
            </a:extLst>
          </p:cNvPr>
          <p:cNvSpPr/>
          <p:nvPr/>
        </p:nvSpPr>
        <p:spPr>
          <a:xfrm>
            <a:off x="623662" y="3445510"/>
            <a:ext cx="107783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resolution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：图形窗口的分辨率。本质上是一个元组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，单位为像素。默认与屏幕大小一致。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flags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：标志位。用于设置窗口特性，默认为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depth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：色深。该参数只取整数，范围为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[8,32]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FD91E2-255F-C449-914C-BDAD79F9557E}"/>
              </a:ext>
            </a:extLst>
          </p:cNvPr>
          <p:cNvSpPr/>
          <p:nvPr/>
        </p:nvSpPr>
        <p:spPr>
          <a:xfrm>
            <a:off x="623662" y="3027036"/>
            <a:ext cx="107783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参数含义：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376890-A235-9A41-81D2-6EFFDAE4CBBD}"/>
              </a:ext>
            </a:extLst>
          </p:cNvPr>
          <p:cNvSpPr/>
          <p:nvPr/>
        </p:nvSpPr>
        <p:spPr>
          <a:xfrm>
            <a:off x="623662" y="4511503"/>
            <a:ext cx="1077831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返回值含义：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BF5C61-BC0B-3C4E-89D4-F1009F72B08E}"/>
              </a:ext>
            </a:extLst>
          </p:cNvPr>
          <p:cNvSpPr/>
          <p:nvPr/>
        </p:nvSpPr>
        <p:spPr>
          <a:xfrm>
            <a:off x="623661" y="4907818"/>
            <a:ext cx="107783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返回值为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对象看作画布，必须先有画布，绘制的图形才能够被呈现。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93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59557" y="1613465"/>
            <a:ext cx="4067033" cy="409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网络爬虫程序涉及</a:t>
            </a:r>
            <a:r>
              <a:rPr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请求、</a:t>
            </a:r>
            <a:r>
              <a:rPr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信息提取、网页数据解析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等操作，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计算生态通过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Requests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Python-Goose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Re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Beautiful Soup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Scrapy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PySpider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等库为这些操作提供了强有力的支持，这些库各自的功能如表所示。</a:t>
            </a:r>
            <a:endParaRPr lang="zh-CN" altLang="zh-CN" sz="2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3220"/>
              </p:ext>
            </p:extLst>
          </p:nvPr>
        </p:nvGraphicFramePr>
        <p:xfrm>
          <a:off x="4626590" y="1381964"/>
          <a:ext cx="7110485" cy="4869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9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0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9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</a:rPr>
                        <a:t>库名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86498" marR="86498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indent="215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bg1"/>
                          </a:solidFill>
                          <a:effectLst/>
                        </a:rPr>
                        <a:t>功能说明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86498" marR="86498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7">
                <a:tc>
                  <a:txBody>
                    <a:bodyPr/>
                    <a:lstStyle/>
                    <a:p>
                      <a:pPr indent="215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Requests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Requests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提供了简单易用的类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HTTP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协议，支持连接池、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SSL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Cookies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，是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最主要的、功能最丰富的网络爬虫功能库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889">
                <a:tc>
                  <a:txBody>
                    <a:bodyPr/>
                    <a:lstStyle/>
                    <a:p>
                      <a:pPr indent="215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Python-Goose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Python-Goose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专用于从文章、视频类型的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页面中提取数据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97">
                <a:tc>
                  <a:txBody>
                    <a:bodyPr/>
                    <a:lstStyle/>
                    <a:p>
                      <a:pPr indent="215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提供了定义和解析正则表达式的一系列通用功能，除网络爬虫外，还适用于各类需要解析数据的场景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897">
                <a:tc>
                  <a:txBody>
                    <a:bodyPr/>
                    <a:lstStyle/>
                    <a:p>
                      <a:pPr indent="215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Beautiful Soup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Beautiful Soup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用于从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HTML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XML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页面中提取数据，它提供一些便捷的、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式的函数，使用起来非常简单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97">
                <a:tc>
                  <a:txBody>
                    <a:bodyPr/>
                    <a:lstStyle/>
                    <a:p>
                      <a:pPr indent="215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Scrapy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Scrapy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支持快速、高层次的屏幕抓取和批量、定时的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抓取以及结构性数据的抓取，是一款优秀的网络爬虫框架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2159">
                <a:tc>
                  <a:txBody>
                    <a:bodyPr/>
                    <a:lstStyle/>
                    <a:p>
                      <a:pPr indent="215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PySpider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PySpider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也是一款爬虫框架，它支持数据库后端、消息队列、优先级、分布式架构等功能。与</a:t>
                      </a:r>
                      <a:r>
                        <a:rPr lang="en-US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Scrapy</a:t>
                      </a:r>
                      <a:r>
                        <a:rPr lang="zh-CN" sz="15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相比，它灵活便捷，更适合小规模的爬取工作</a:t>
                      </a:r>
                      <a:endParaRPr lang="zh-CN" sz="13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98" marR="8649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5009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5E9B6C-A7B2-F84A-BCF7-B1020E6A458D}"/>
              </a:ext>
            </a:extLst>
          </p:cNvPr>
          <p:cNvSpPr/>
          <p:nvPr/>
        </p:nvSpPr>
        <p:spPr>
          <a:xfrm>
            <a:off x="622852" y="1194401"/>
            <a:ext cx="11130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set_mode()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创建的窗口默认为黑色背景，使用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方法可以填充画布，修改窗口颜色。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955AAA-F484-254C-AAA6-D2561B2F5AB7}"/>
              </a:ext>
            </a:extLst>
          </p:cNvPr>
          <p:cNvSpPr/>
          <p:nvPr/>
        </p:nvSpPr>
        <p:spPr>
          <a:xfrm>
            <a:off x="622852" y="1715778"/>
            <a:ext cx="10945488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创建一个窗体，并修改其背景颜色。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A1E295-DFDA-F946-B2F8-7CA773A74E50}"/>
              </a:ext>
            </a:extLst>
          </p:cNvPr>
          <p:cNvSpPr/>
          <p:nvPr/>
        </p:nvSpPr>
        <p:spPr>
          <a:xfrm>
            <a:off x="452369" y="2463968"/>
            <a:ext cx="117603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import pygame							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导入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pygame</a:t>
            </a:r>
          </a:p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WINWIDTH = 640							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窗口宽度</a:t>
            </a:r>
          </a:p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WINHEIGHT = 80							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窗口高度</a:t>
            </a:r>
          </a:p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BGCOLOR = (  125,  125,  0)					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预设颜色</a:t>
            </a:r>
          </a:p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def main():</a:t>
            </a:r>
          </a:p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pygame.init()							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初始化所有模块</a:t>
            </a:r>
          </a:p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创建窗体，即创建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Surface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对象</a:t>
            </a:r>
          </a:p>
          <a:p>
            <a:pPr indent="269875" algn="just">
              <a:spcAft>
                <a:spcPts val="0"/>
              </a:spcAft>
            </a:pP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WINSET = pygame.display.set_mode((WINWIDTH, WINHEIGHT))</a:t>
            </a:r>
          </a:p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WINSET.fill(BGCOLOR)						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填充背景颜色	</a:t>
            </a:r>
          </a:p>
          <a:p>
            <a:pPr indent="269875" algn="just">
              <a:spcAft>
                <a:spcPts val="0"/>
              </a:spcAft>
            </a:pP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pygame.quit()							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卸载所有模块</a:t>
            </a:r>
          </a:p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if __name__ == '__main__':</a:t>
            </a:r>
          </a:p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main()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6C9D30-39C6-C24D-A8CF-E09A103CA878}"/>
              </a:ext>
            </a:extLst>
          </p:cNvPr>
          <p:cNvSpPr/>
          <p:nvPr/>
        </p:nvSpPr>
        <p:spPr bwMode="auto">
          <a:xfrm>
            <a:off x="746332" y="2393061"/>
            <a:ext cx="10945488" cy="35222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725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A882A-A100-C04E-99BC-A2B4BAD96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设置窗口标题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013153-DDB0-474D-9AB5-E62FAC0684C8}"/>
              </a:ext>
            </a:extLst>
          </p:cNvPr>
          <p:cNvSpPr/>
          <p:nvPr/>
        </p:nvSpPr>
        <p:spPr>
          <a:xfrm>
            <a:off x="623660" y="1744678"/>
            <a:ext cx="10778317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set_caption()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函数声明如下：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2DF434-B3FD-E847-B0F9-FF0B40E09A7A}"/>
              </a:ext>
            </a:extLst>
          </p:cNvPr>
          <p:cNvSpPr/>
          <p:nvPr/>
        </p:nvSpPr>
        <p:spPr>
          <a:xfrm>
            <a:off x="623662" y="2427950"/>
            <a:ext cx="10778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set_caption(title, icontitle=None)	-&gt; None</a:t>
            </a:r>
            <a:endParaRPr lang="zh-CN" altLang="zh-CN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8022BC-CA27-9949-A5B6-E63B37A10012}"/>
              </a:ext>
            </a:extLst>
          </p:cNvPr>
          <p:cNvSpPr/>
          <p:nvPr/>
        </p:nvSpPr>
        <p:spPr>
          <a:xfrm>
            <a:off x="623663" y="2284368"/>
            <a:ext cx="10778316" cy="6564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DFE719-A226-BD47-80C8-5B51106000E1}"/>
              </a:ext>
            </a:extLst>
          </p:cNvPr>
          <p:cNvSpPr/>
          <p:nvPr/>
        </p:nvSpPr>
        <p:spPr>
          <a:xfrm>
            <a:off x="623662" y="3445509"/>
            <a:ext cx="107783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：用于设置显示在窗口标题栏上的标题。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icontitle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：用于设置显示在任务栏上的程序标题，默认与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BD0F82-2B3C-0C41-8D8A-1C1E9B2FA691}"/>
              </a:ext>
            </a:extLst>
          </p:cNvPr>
          <p:cNvSpPr/>
          <p:nvPr/>
        </p:nvSpPr>
        <p:spPr>
          <a:xfrm>
            <a:off x="623662" y="3027036"/>
            <a:ext cx="1077831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参数含义：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688525-7C4D-394C-86AD-6D6DF6FE087E}"/>
              </a:ext>
            </a:extLst>
          </p:cNvPr>
          <p:cNvSpPr/>
          <p:nvPr/>
        </p:nvSpPr>
        <p:spPr>
          <a:xfrm>
            <a:off x="623660" y="4184174"/>
            <a:ext cx="10945488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修改程序代码，在其中调用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set_caption()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函数设置窗口标题。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8F8406-5710-1C41-BD71-BC41DEF80513}"/>
              </a:ext>
            </a:extLst>
          </p:cNvPr>
          <p:cNvSpPr/>
          <p:nvPr/>
        </p:nvSpPr>
        <p:spPr>
          <a:xfrm>
            <a:off x="920377" y="4991743"/>
            <a:ext cx="10945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pygame.display.set_caption('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小游戏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	</a:t>
            </a:r>
            <a:endParaRPr lang="zh-CN" altLang="zh-CN" kern="10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A8F3B7-AE40-2E46-BEDB-B20C930C49D5}"/>
              </a:ext>
            </a:extLst>
          </p:cNvPr>
          <p:cNvSpPr/>
          <p:nvPr/>
        </p:nvSpPr>
        <p:spPr bwMode="auto">
          <a:xfrm>
            <a:off x="623660" y="4782592"/>
            <a:ext cx="10778317" cy="72986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009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817DA-6679-3C4A-A7A5-8FB7E4FBE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刷新窗口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0C046E-30E0-EA4B-A627-50BA90A6A2B6}"/>
              </a:ext>
            </a:extLst>
          </p:cNvPr>
          <p:cNvSpPr/>
          <p:nvPr/>
        </p:nvSpPr>
        <p:spPr>
          <a:xfrm>
            <a:off x="623662" y="1773767"/>
            <a:ext cx="107783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实际上前面代码中使用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fill()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法填充背景后背景颜色却未改变，正是因为程序中未调用该函数对窗口进行刷新。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004D9E-FD34-7445-80E3-7B6BEEC59076}"/>
              </a:ext>
            </a:extLst>
          </p:cNvPr>
          <p:cNvSpPr/>
          <p:nvPr/>
        </p:nvSpPr>
        <p:spPr>
          <a:xfrm>
            <a:off x="623661" y="2332521"/>
            <a:ext cx="10945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pygame.quit()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语句之前调用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07AC69-1EFF-FE4B-AF4E-6D830A53E707}"/>
              </a:ext>
            </a:extLst>
          </p:cNvPr>
          <p:cNvSpPr/>
          <p:nvPr/>
        </p:nvSpPr>
        <p:spPr bwMode="auto">
          <a:xfrm>
            <a:off x="623661" y="2928557"/>
            <a:ext cx="11231548" cy="333985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618D48-CFFD-6F40-8E8C-815697117616}"/>
              </a:ext>
            </a:extLst>
          </p:cNvPr>
          <p:cNvSpPr/>
          <p:nvPr/>
        </p:nvSpPr>
        <p:spPr>
          <a:xfrm>
            <a:off x="336791" y="2886714"/>
            <a:ext cx="12299576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...</a:t>
            </a: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def main():</a:t>
            </a: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pygame.init()					         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初始化所有模块</a:t>
            </a: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WINSET = pygame.display.set_mode((WINWIDTH, WINHEIGHT))</a:t>
            </a: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WINSET.fill(BGCOLOR)					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填充背景颜色	</a:t>
            </a: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pygame.display.set_caption('</a:t>
            </a:r>
            <a:r>
              <a:rPr lang="zh-CN" altLang="en-US" b="1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小游戏</a:t>
            </a:r>
            <a:r>
              <a:rPr lang="en-US" altLang="zh-CN" b="1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			# </a:t>
            </a:r>
            <a:r>
              <a:rPr lang="zh-CN" altLang="en-US" b="1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设置窗口标题</a:t>
            </a: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pygame.quit()							# </a:t>
            </a:r>
            <a:r>
              <a:rPr lang="zh-CN" altLang="en-US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卸载所有模块</a:t>
            </a: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49397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61432-E38E-3C4E-A9C7-7526FF926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99583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5A392C-F75E-DA4F-808A-F521B8B3115F}"/>
              </a:ext>
            </a:extLst>
          </p:cNvPr>
          <p:cNvSpPr/>
          <p:nvPr/>
        </p:nvSpPr>
        <p:spPr>
          <a:xfrm>
            <a:off x="623661" y="2632109"/>
            <a:ext cx="75709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游戏启动后一般由玩家手动关闭。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若要使游戏保持运行，需要在程序中添加一个无限循环。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BD5DC6-8034-F34C-8C6D-14C254FA1825}"/>
              </a:ext>
            </a:extLst>
          </p:cNvPr>
          <p:cNvSpPr/>
          <p:nvPr/>
        </p:nvSpPr>
        <p:spPr>
          <a:xfrm>
            <a:off x="623661" y="3506202"/>
            <a:ext cx="10945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https://timgsa.baidu.com/timg?image&amp;quality=80&amp;size=b9999_10000&amp;sec=1560419270262&amp;di=ed600846de1898891321441b6f5c8707&amp;imgtype=0&amp;src=http%3A%2F%2Fimg.mp.sohu.com%2Fupload%2F20170618%2F3e678d95a3444cb0ad2f7b2aafebee32_th.png">
            <a:extLst>
              <a:ext uri="{FF2B5EF4-FFF2-40B4-BE49-F238E27FC236}">
                <a16:creationId xmlns:a16="http://schemas.microsoft.com/office/drawing/2014/main" id="{470CC7B6-535C-C444-93A8-314DCED5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22" y="1995833"/>
            <a:ext cx="3140767" cy="23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ABA14F-4188-B04F-A4C1-65CE0D1189DD}"/>
              </a:ext>
            </a:extLst>
          </p:cNvPr>
          <p:cNvSpPr/>
          <p:nvPr/>
        </p:nvSpPr>
        <p:spPr>
          <a:xfrm>
            <a:off x="623662" y="4096732"/>
            <a:ext cx="10778316" cy="80878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10F9F3-B8FA-CD4C-9873-FBCBFBB14DBB}"/>
              </a:ext>
            </a:extLst>
          </p:cNvPr>
          <p:cNvSpPr/>
          <p:nvPr/>
        </p:nvSpPr>
        <p:spPr>
          <a:xfrm>
            <a:off x="623660" y="4182342"/>
            <a:ext cx="10778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 True:</a:t>
            </a:r>
          </a:p>
          <a:p>
            <a:pPr indent="269875" algn="just">
              <a:spcAft>
                <a:spcPts val="0"/>
              </a:spcAft>
            </a:pPr>
            <a:r>
              <a:rPr lang="fr-FR" altLang="zh-CN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pass</a:t>
            </a:r>
          </a:p>
        </p:txBody>
      </p:sp>
    </p:spTree>
    <p:extLst>
      <p:ext uri="{BB962C8B-B14F-4D97-AF65-F5344CB8AC3E}">
        <p14:creationId xmlns:p14="http://schemas.microsoft.com/office/powerpoint/2010/main" val="106888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3F87F-CFD5-6E49-A993-43A20D072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游戏时钟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16A65A-C2BF-8442-A8E6-1BFF8F269D19}"/>
              </a:ext>
            </a:extLst>
          </p:cNvPr>
          <p:cNvSpPr/>
          <p:nvPr/>
        </p:nvSpPr>
        <p:spPr>
          <a:xfrm>
            <a:off x="623661" y="1836139"/>
            <a:ext cx="75709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游戏时钟用于控制帧率，利用视觉暂留现象形成动画。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帧率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&gt;60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，就能实现连续、高品质动画效果。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游戏时钟用于解决帧率过高的问题。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8A55743-56AC-9443-8F57-A5E4DDEBF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21" y="1286657"/>
            <a:ext cx="3207356" cy="234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FE15160A-2B83-654C-9BBD-EC8203CE4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9" y="3038942"/>
            <a:ext cx="47015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Clock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类与</a:t>
            </a: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tick()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721298-9235-614C-8726-908B4B24EF1A}"/>
              </a:ext>
            </a:extLst>
          </p:cNvPr>
          <p:cNvSpPr/>
          <p:nvPr/>
        </p:nvSpPr>
        <p:spPr>
          <a:xfrm>
            <a:off x="623659" y="3592941"/>
            <a:ext cx="107783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Clock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tick()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方法可以方便地设置游戏循环的执行频率，具体操作如下：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075A69-5F67-E542-88AF-3ED723BA00DB}"/>
              </a:ext>
            </a:extLst>
          </p:cNvPr>
          <p:cNvSpPr/>
          <p:nvPr/>
        </p:nvSpPr>
        <p:spPr>
          <a:xfrm>
            <a:off x="623656" y="4250738"/>
            <a:ext cx="10778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FPSCLOCK = pygame.time.Clock()	# </a:t>
            </a:r>
            <a:r>
              <a:rPr lang="zh-CN" altLang="en-US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创建</a:t>
            </a:r>
            <a:r>
              <a:rPr lang="fr-FR" altLang="zh-CN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Clock</a:t>
            </a:r>
            <a:r>
              <a:rPr lang="zh-CN" altLang="en-US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  <a:p>
            <a:pPr indent="269875" algn="just">
              <a:spcAft>
                <a:spcPts val="0"/>
              </a:spcAft>
            </a:pPr>
            <a:r>
              <a:rPr lang="fr-FR" altLang="zh-CN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FPSCLOCK.tick(FPS)			# </a:t>
            </a:r>
            <a:r>
              <a:rPr lang="zh-CN" altLang="en-US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fr-FR" altLang="zh-CN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Clock</a:t>
            </a:r>
            <a:r>
              <a:rPr lang="zh-CN" altLang="en-US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对象设置帧率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EBEB79-C5B3-A247-8965-9DA89101390B}"/>
              </a:ext>
            </a:extLst>
          </p:cNvPr>
          <p:cNvSpPr/>
          <p:nvPr/>
        </p:nvSpPr>
        <p:spPr>
          <a:xfrm>
            <a:off x="623658" y="4107154"/>
            <a:ext cx="10778316" cy="8852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559D69-1F20-FF44-A67F-E9274BE65711}"/>
              </a:ext>
            </a:extLst>
          </p:cNvPr>
          <p:cNvSpPr/>
          <p:nvPr/>
        </p:nvSpPr>
        <p:spPr>
          <a:xfrm>
            <a:off x="623656" y="5109925"/>
            <a:ext cx="1077832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修改程序代码，为其添加帧率控制语句。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8138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6ED2E4-88A1-044C-A71B-53FEF7C1EC3F}"/>
              </a:ext>
            </a:extLst>
          </p:cNvPr>
          <p:cNvSpPr/>
          <p:nvPr/>
        </p:nvSpPr>
        <p:spPr>
          <a:xfrm>
            <a:off x="623661" y="1827244"/>
            <a:ext cx="678963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图形化窗口是绘制文本和图形的前提，创建窗口之后方可在其中绘制文本、图形等元素。通过前面的讲解可知，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中的图形窗口是一个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，在窗口中进行绘制实质上就是在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对象之上进行绘制。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 descr="https://timgsa.baidu.com/timg?image&amp;quality=80&amp;size=b9999_10000&amp;sec=1560421116071&amp;di=867870f9a4685cf5511736589c7a4989&amp;imgtype=0&amp;src=http%3A%2F%2Fwww.juimg.com%2Ftuku%2Fyulantu%2F140403%2F330471-14040312540694.jpg">
            <a:extLst>
              <a:ext uri="{FF2B5EF4-FFF2-40B4-BE49-F238E27FC236}">
                <a16:creationId xmlns:a16="http://schemas.microsoft.com/office/drawing/2014/main" id="{9EA010AC-F157-144A-8163-432FA7555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752" y="1172292"/>
            <a:ext cx="3693397" cy="252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0021048C-A63B-1640-9400-D4B0ACAAB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图形和文本绘制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4ABFC0F-C67D-6547-BB1E-D512D57B9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3448764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F00ACB-5279-464D-BE67-237ECB0D93BC}"/>
              </a:ext>
            </a:extLst>
          </p:cNvPr>
          <p:cNvSpPr/>
          <p:nvPr/>
        </p:nvSpPr>
        <p:spPr>
          <a:xfrm>
            <a:off x="623660" y="4032801"/>
            <a:ext cx="75709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加载图片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绘制图片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481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D351DF-5DA5-F04F-AA91-B796BBB1AA40}"/>
              </a:ext>
            </a:extLst>
          </p:cNvPr>
          <p:cNvSpPr/>
          <p:nvPr/>
        </p:nvSpPr>
        <p:spPr>
          <a:xfrm>
            <a:off x="623661" y="1827245"/>
            <a:ext cx="110318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加载图片即将图片读取到程序中。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load()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可以向程序中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加载图片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，生成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52F35EC-DAED-364A-872F-952E4D464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加载图片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630CD68-2009-4B4F-8F71-1F46B80D5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2646531"/>
            <a:ext cx="261941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load()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CF415B-002E-1D4C-9648-4AF2CEF61BC0}"/>
              </a:ext>
            </a:extLst>
          </p:cNvPr>
          <p:cNvSpPr/>
          <p:nvPr/>
        </p:nvSpPr>
        <p:spPr>
          <a:xfrm>
            <a:off x="623661" y="4128827"/>
            <a:ext cx="75709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filename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：被加载的文件名。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方法返回一个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EC7D65-3E03-5143-9C71-8217FDF6632E}"/>
              </a:ext>
            </a:extLst>
          </p:cNvPr>
          <p:cNvSpPr/>
          <p:nvPr/>
        </p:nvSpPr>
        <p:spPr>
          <a:xfrm>
            <a:off x="623655" y="3251603"/>
            <a:ext cx="10778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load(filename) -&gt; Surface</a:t>
            </a:r>
            <a:endParaRPr lang="zh-CN" altLang="en-US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AF06BF-793B-3644-AD2F-29775D9B4169}"/>
              </a:ext>
            </a:extLst>
          </p:cNvPr>
          <p:cNvSpPr/>
          <p:nvPr/>
        </p:nvSpPr>
        <p:spPr>
          <a:xfrm>
            <a:off x="623657" y="3176261"/>
            <a:ext cx="10778316" cy="512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ADF0CD02-4693-534C-8EE0-734952532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5" y="3713329"/>
            <a:ext cx="261941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方法说明：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2735C7-59EB-AB45-92B0-DA95C9C0849B}"/>
              </a:ext>
            </a:extLst>
          </p:cNvPr>
          <p:cNvSpPr/>
          <p:nvPr/>
        </p:nvSpPr>
        <p:spPr>
          <a:xfrm>
            <a:off x="623652" y="4879709"/>
            <a:ext cx="1077832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方法加载名为“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bg.jpg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”的图片。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0301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b="1"/>
              <a:t>7.2</a:t>
            </a:r>
            <a:r>
              <a:rPr kumimoji="1" lang="zh-CN" altLang="en-US" b="1"/>
              <a:t> 游戏模块</a:t>
            </a:r>
            <a:r>
              <a:rPr kumimoji="1" lang="en-US" altLang="zh-CN" b="1"/>
              <a:t>-</a:t>
            </a:r>
            <a:r>
              <a:rPr kumimoji="1" lang="en-US" altLang="zh-CN" b="1" err="1"/>
              <a:t>pygame</a:t>
            </a:r>
            <a:endParaRPr kumimoji="1" lang="zh-CN" altLang="en-US" b="1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339D65-953F-E34D-8DC6-EC288A26BDE4}"/>
              </a:ext>
            </a:extLst>
          </p:cNvPr>
          <p:cNvSpPr/>
          <p:nvPr/>
        </p:nvSpPr>
        <p:spPr>
          <a:xfrm>
            <a:off x="623660" y="1827245"/>
            <a:ext cx="107783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绘制图像即将一个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对象叠加在另一个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对象之上。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blit()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可以实现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图像绘制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3B83652-C47A-5A48-8127-8605A8462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绘制图片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E4CF45F-A6DB-7A4B-A60A-23B943275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2698662"/>
            <a:ext cx="261941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blit()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8BE044-FE6B-B34F-BE08-1C3E10C79CA1}"/>
              </a:ext>
            </a:extLst>
          </p:cNvPr>
          <p:cNvSpPr/>
          <p:nvPr/>
        </p:nvSpPr>
        <p:spPr>
          <a:xfrm>
            <a:off x="623662" y="4214172"/>
            <a:ext cx="11305373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：接收被绘制的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dest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：接收一个表示位置的元组（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left,top)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，或接收一个表示矩形的元组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(left,top,width,height)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，将矩形的位置作为绘制的位置。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area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：是一个可选参数，通过该参数可设置矩形区域。若设置的矩形区域小于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所设置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对象的区域，那么仅绘制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对象的部分内容。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special_flags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：标志位。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9F15C1-F841-2D4F-B684-48C68190C719}"/>
              </a:ext>
            </a:extLst>
          </p:cNvPr>
          <p:cNvSpPr/>
          <p:nvPr/>
        </p:nvSpPr>
        <p:spPr>
          <a:xfrm>
            <a:off x="553587" y="3261695"/>
            <a:ext cx="10945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blit(source, dest, area=None, special_flags = 0) -&gt; Rect</a:t>
            </a:r>
            <a:endParaRPr lang="zh-CN" altLang="en-US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3EA0DA-AFB8-7E48-B1B6-A6726CA37F92}"/>
              </a:ext>
            </a:extLst>
          </p:cNvPr>
          <p:cNvSpPr/>
          <p:nvPr/>
        </p:nvSpPr>
        <p:spPr>
          <a:xfrm>
            <a:off x="623657" y="3181173"/>
            <a:ext cx="10778316" cy="512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883AE18-D83E-9C4F-8A9C-C1F74A00C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5" y="3786481"/>
            <a:ext cx="261941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参数说明：</a:t>
            </a:r>
          </a:p>
        </p:txBody>
      </p:sp>
    </p:spTree>
    <p:extLst>
      <p:ext uri="{BB962C8B-B14F-4D97-AF65-F5344CB8AC3E}">
        <p14:creationId xmlns:p14="http://schemas.microsoft.com/office/powerpoint/2010/main" val="4228274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b="1"/>
              <a:t>7.2</a:t>
            </a:r>
            <a:r>
              <a:rPr kumimoji="1" lang="zh-CN" altLang="en-US" b="1"/>
              <a:t> 游戏模块</a:t>
            </a:r>
            <a:r>
              <a:rPr kumimoji="1" lang="en-US" altLang="zh-CN" b="1"/>
              <a:t>-</a:t>
            </a:r>
            <a:r>
              <a:rPr kumimoji="1" lang="en-US" altLang="zh-CN" b="1" err="1"/>
              <a:t>pygame</a:t>
            </a:r>
            <a:endParaRPr kumimoji="1" lang="zh-CN" altLang="en-US" b="1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B8A45F-F9C3-6F46-82F9-10948FBB971A}"/>
              </a:ext>
            </a:extLst>
          </p:cNvPr>
          <p:cNvSpPr/>
          <p:nvPr/>
        </p:nvSpPr>
        <p:spPr>
          <a:xfrm>
            <a:off x="623661" y="1781156"/>
            <a:ext cx="1077832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blit()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方法将加载生成的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imgSurf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对象绘制到窗口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WINSET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406AD56-550E-8042-9773-82FDFA94B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1" y="1199863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绘制图片</a:t>
            </a:r>
          </a:p>
        </p:txBody>
      </p:sp>
      <p:pic>
        <p:nvPicPr>
          <p:cNvPr id="389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214" y="2456028"/>
            <a:ext cx="7373213" cy="133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9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38399-1D5D-B54E-8F03-FB4887F16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094447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文本绘制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2428DD-BCCD-814E-8279-7C3B0B35DB15}"/>
              </a:ext>
            </a:extLst>
          </p:cNvPr>
          <p:cNvSpPr/>
          <p:nvPr/>
        </p:nvSpPr>
        <p:spPr>
          <a:xfrm>
            <a:off x="623660" y="1678484"/>
            <a:ext cx="757096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创建字体对象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渲染文本内容，生成一张图像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将生成的图像绘制到游戏主窗口中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01B2EB05-2F3F-B642-8C09-0FD11D28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31" y="3803069"/>
            <a:ext cx="9318784" cy="217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A50DCF8-4626-8041-83D8-30A2D86BD907}"/>
              </a:ext>
            </a:extLst>
          </p:cNvPr>
          <p:cNvSpPr/>
          <p:nvPr/>
        </p:nvSpPr>
        <p:spPr>
          <a:xfrm>
            <a:off x="623661" y="2901671"/>
            <a:ext cx="10853636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文本绘制实际上也是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图片的叠加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，只是在绘制之前需要先结合字体，将文本内容制作成图片。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55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4694830" y="2594686"/>
            <a:ext cx="680785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指用适当的统计分析方法对收集来的大量数据进行分析，将它们加以汇总、理解与消化，以求最大化地发挥数据的作用。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pic>
        <p:nvPicPr>
          <p:cNvPr id="5122" name="Picture 2" descr="https://timgsa.baidu.com/timg?image&amp;quality=80&amp;size=b9999_10000&amp;sec=1589260560476&amp;di=49481be6e767b5218d7b513dd5f12615&amp;imgtype=0&amp;src=http%3A%2F%2Fautobetsoft.com%2Fimages%2Fimg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7" y="2182211"/>
            <a:ext cx="3600000" cy="251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C243-7BBC-CF4B-8B59-003ABF2CC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094447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创建字体对象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1E58EE-CCC6-0A4D-8C5B-749017A12303}"/>
              </a:ext>
            </a:extLst>
          </p:cNvPr>
          <p:cNvSpPr/>
          <p:nvPr/>
        </p:nvSpPr>
        <p:spPr>
          <a:xfrm>
            <a:off x="646066" y="2059210"/>
            <a:ext cx="108536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Font()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字体对象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函数的声明如下：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12C465-9A2A-D741-9E3D-BA93E2C7A6F1}"/>
              </a:ext>
            </a:extLst>
          </p:cNvPr>
          <p:cNvSpPr/>
          <p:nvPr/>
        </p:nvSpPr>
        <p:spPr>
          <a:xfrm>
            <a:off x="483518" y="2655795"/>
            <a:ext cx="10945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Font(filename, size) -&gt; Font</a:t>
            </a:r>
            <a:endParaRPr lang="zh-CN" altLang="en-US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DC4BD2-7669-E84C-BB0F-F67B253774F7}"/>
              </a:ext>
            </a:extLst>
          </p:cNvPr>
          <p:cNvSpPr/>
          <p:nvPr/>
        </p:nvSpPr>
        <p:spPr>
          <a:xfrm>
            <a:off x="553587" y="2575273"/>
            <a:ext cx="10778316" cy="512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2F0A32-4E9C-BB40-9C02-10E1B174082A}"/>
              </a:ext>
            </a:extLst>
          </p:cNvPr>
          <p:cNvSpPr/>
          <p:nvPr/>
        </p:nvSpPr>
        <p:spPr>
          <a:xfrm>
            <a:off x="553593" y="3539363"/>
            <a:ext cx="109454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filename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：用于设置字体对象的字体。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：用于设置字体对象的大小。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83C0B687-C160-5C45-8EBF-F03D84A74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87" y="3123865"/>
            <a:ext cx="261941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参数说明：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4C844F-7D83-F940-A0EF-AEEC19EC8044}"/>
              </a:ext>
            </a:extLst>
          </p:cNvPr>
          <p:cNvSpPr/>
          <p:nvPr/>
        </p:nvSpPr>
        <p:spPr>
          <a:xfrm>
            <a:off x="483517" y="4258692"/>
            <a:ext cx="1077832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F147CD-7AD7-6B42-B628-D898D189A664}"/>
              </a:ext>
            </a:extLst>
          </p:cNvPr>
          <p:cNvSpPr/>
          <p:nvPr/>
        </p:nvSpPr>
        <p:spPr>
          <a:xfrm>
            <a:off x="575997" y="4847045"/>
            <a:ext cx="10945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BASICFONT = pygame.font.Font('STKAITI.TTF', 25)</a:t>
            </a:r>
            <a:endParaRPr lang="zh-CN" altLang="en-US" kern="100"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42F6F5-339D-FD4B-B377-80CE34925A86}"/>
              </a:ext>
            </a:extLst>
          </p:cNvPr>
          <p:cNvSpPr/>
          <p:nvPr/>
        </p:nvSpPr>
        <p:spPr>
          <a:xfrm>
            <a:off x="646066" y="4766523"/>
            <a:ext cx="10778316" cy="512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04824D1-6092-5C4E-8CF5-0B577C1F0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65" y="1645538"/>
            <a:ext cx="261941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Font()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11424335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DB06A-751A-9442-A736-3E86C3445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094447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创建字体对象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0DCCC9-10CB-BB44-BAAA-5E30AB556CDD}"/>
              </a:ext>
            </a:extLst>
          </p:cNvPr>
          <p:cNvSpPr/>
          <p:nvPr/>
        </p:nvSpPr>
        <p:spPr>
          <a:xfrm>
            <a:off x="623659" y="2131785"/>
            <a:ext cx="108536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SysFont()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字体对象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SysFont()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函数的声明如下：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C706E4-4A1B-5044-8132-BE26BEBB89BF}"/>
              </a:ext>
            </a:extLst>
          </p:cNvPr>
          <p:cNvSpPr/>
          <p:nvPr/>
        </p:nvSpPr>
        <p:spPr>
          <a:xfrm>
            <a:off x="483518" y="2655795"/>
            <a:ext cx="10945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SysFont(name, size, bold=False, italic=False) -&gt; Font</a:t>
            </a:r>
            <a:endParaRPr lang="zh-CN" altLang="en-US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AE7504-0487-6245-9746-7CC53A7370CB}"/>
              </a:ext>
            </a:extLst>
          </p:cNvPr>
          <p:cNvSpPr/>
          <p:nvPr/>
        </p:nvSpPr>
        <p:spPr>
          <a:xfrm>
            <a:off x="553587" y="2575273"/>
            <a:ext cx="10778316" cy="512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E0B973-FE0A-BA41-B5ED-9992AA691806}"/>
              </a:ext>
            </a:extLst>
          </p:cNvPr>
          <p:cNvSpPr/>
          <p:nvPr/>
        </p:nvSpPr>
        <p:spPr>
          <a:xfrm>
            <a:off x="553593" y="3539364"/>
            <a:ext cx="1094548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：系统字体的名称。可以设置的字体与操作系统有关，通过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pygame.font.get_fonts()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函数可以获取当前系统的所有可用字体列表。该参数亦可接收字体路径名。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：字体大小。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bold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：是否设置为粗体，默认为否。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italic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：是否设置为斜体，默认为否。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2BDBA2B-F194-A246-B7FA-232A0F353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87" y="3123865"/>
            <a:ext cx="261941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参数说明：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968E1531-8933-2A4C-9630-76CC739BD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3" y="1716286"/>
            <a:ext cx="261941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SysFont()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9507840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812B4-74BC-8747-A7C7-56C488BF9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931620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创建字体对象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C68129-3DFD-C742-BD64-8BD4174402E6}"/>
              </a:ext>
            </a:extLst>
          </p:cNvPr>
          <p:cNvSpPr/>
          <p:nvPr/>
        </p:nvSpPr>
        <p:spPr>
          <a:xfrm>
            <a:off x="553592" y="3215715"/>
            <a:ext cx="10490925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SysFont()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对系统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依赖度较高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Font()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则可以在设置字体时将字体文件存储到程序路径中，使用自定义的字体。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Font()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函数更加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，也更利于游戏程序的打包和移植。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A6321D8-9461-814F-83EF-C359BBD11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3" y="2672212"/>
            <a:ext cx="571057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SysFont()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函数的区别</a:t>
            </a:r>
          </a:p>
        </p:txBody>
      </p:sp>
    </p:spTree>
    <p:extLst>
      <p:ext uri="{BB962C8B-B14F-4D97-AF65-F5344CB8AC3E}">
        <p14:creationId xmlns:p14="http://schemas.microsoft.com/office/powerpoint/2010/main" val="3741917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708D2-333B-A34E-A01F-193C2D263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094447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渲染文本内容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2447CF-4DD4-274E-8343-A6F5638A21EF}"/>
              </a:ext>
            </a:extLst>
          </p:cNvPr>
          <p:cNvSpPr/>
          <p:nvPr/>
        </p:nvSpPr>
        <p:spPr>
          <a:xfrm>
            <a:off x="623659" y="2024211"/>
            <a:ext cx="10853636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模块中可通过字体对象的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方法进行渲染，该方法的声明如下：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F75E9F-45D2-2148-8A7D-57CB11CC623A}"/>
              </a:ext>
            </a:extLst>
          </p:cNvPr>
          <p:cNvSpPr/>
          <p:nvPr/>
        </p:nvSpPr>
        <p:spPr>
          <a:xfrm>
            <a:off x="315357" y="2537711"/>
            <a:ext cx="112600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render(text, antialias, color, background=None) -&gt; Surface</a:t>
            </a:r>
            <a:endParaRPr lang="zh-CN" altLang="en-US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8F0BC3-E616-F545-BBA7-B043151B6CE1}"/>
              </a:ext>
            </a:extLst>
          </p:cNvPr>
          <p:cNvSpPr/>
          <p:nvPr/>
        </p:nvSpPr>
        <p:spPr>
          <a:xfrm>
            <a:off x="553587" y="2467699"/>
            <a:ext cx="10967904" cy="512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9DF3F5-073F-604E-A246-5AE830931751}"/>
              </a:ext>
            </a:extLst>
          </p:cNvPr>
          <p:cNvSpPr/>
          <p:nvPr/>
        </p:nvSpPr>
        <p:spPr>
          <a:xfrm>
            <a:off x="553593" y="3431789"/>
            <a:ext cx="109454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：文字内容。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antialias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是否抗锯齿（抗锯齿效果会让绘制的文字看起来更加平滑）。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：文字颜色。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：背景颜色，默认为 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，表示无颜色。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B277D4E-586B-A441-9A41-11E14F7DC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87" y="3016291"/>
            <a:ext cx="261941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参数说明：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66E899-3527-DF4F-BBC5-0CC7990727D0}"/>
              </a:ext>
            </a:extLst>
          </p:cNvPr>
          <p:cNvSpPr/>
          <p:nvPr/>
        </p:nvSpPr>
        <p:spPr>
          <a:xfrm>
            <a:off x="483517" y="4676617"/>
            <a:ext cx="1077832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以调用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函数生成的字体对象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BASICFONT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为例，通过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render()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方法渲染文本内容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BB8A70-4133-6B4A-A4D7-0808745EA63B}"/>
              </a:ext>
            </a:extLst>
          </p:cNvPr>
          <p:cNvSpPr/>
          <p:nvPr/>
        </p:nvSpPr>
        <p:spPr>
          <a:xfrm>
            <a:off x="531801" y="5198167"/>
            <a:ext cx="10945495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YELLOW = (255, 255, 193)		# </a:t>
            </a:r>
            <a:r>
              <a:rPr lang="zh-CN" altLang="en-US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颜色预设</a:t>
            </a:r>
          </a:p>
          <a:p>
            <a:pPr indent="269875" algn="just">
              <a:spcAft>
                <a:spcPts val="0"/>
              </a:spcAft>
            </a:pPr>
            <a:r>
              <a:rPr lang="fr-FR" altLang="zh-CN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MSGCOLOR = DARKTURQUOISE		# </a:t>
            </a:r>
            <a:r>
              <a:rPr lang="zh-CN" altLang="en-US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设置字体颜色</a:t>
            </a:r>
          </a:p>
          <a:p>
            <a:pPr indent="269875" algn="just">
              <a:spcAft>
                <a:spcPts val="0"/>
              </a:spcAft>
            </a:pPr>
            <a:r>
              <a:rPr lang="fr-FR" altLang="zh-CN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MSGBGCOLOR = YELLOW			# </a:t>
            </a:r>
            <a:r>
              <a:rPr lang="zh-CN" altLang="en-US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按钮背景颜色</a:t>
            </a:r>
          </a:p>
          <a:p>
            <a:pPr indent="269875" latinLnBrk="1">
              <a:spcAft>
                <a:spcPts val="0"/>
              </a:spcAft>
            </a:pPr>
            <a:r>
              <a:rPr lang="fr-FR" altLang="zh-CN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msgSurf = BASICFONT.render('</a:t>
            </a:r>
            <a:r>
              <a:rPr lang="zh-CN" altLang="en-US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...',</a:t>
            </a:r>
            <a:r>
              <a:rPr lang="fr-FR" altLang="zh-CN" sz="1600" kern="10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True,MSGCOLOR,MSGBGCOLOR)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BAFD2FB4-48C2-C64F-B094-9DF73135E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3" y="1608713"/>
            <a:ext cx="261941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render()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3475455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E3723-B307-9945-A122-1AC00C446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094447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渲染文本内容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1B7E13-6924-3F45-93C0-85A914C4C4A5}"/>
              </a:ext>
            </a:extLst>
          </p:cNvPr>
          <p:cNvSpPr/>
          <p:nvPr/>
        </p:nvSpPr>
        <p:spPr>
          <a:xfrm>
            <a:off x="623659" y="2060069"/>
            <a:ext cx="108536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save()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可以将渲染生成的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作为图片存储到本地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save()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方法的语法格式如下：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5F64E5-585F-494C-AEE5-827A3546502C}"/>
              </a:ext>
            </a:extLst>
          </p:cNvPr>
          <p:cNvSpPr/>
          <p:nvPr/>
        </p:nvSpPr>
        <p:spPr>
          <a:xfrm>
            <a:off x="531800" y="3395150"/>
            <a:ext cx="1077832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save()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方法将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msgSurf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对象保存到本地，并命名为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msg.png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C51B6B6-9F8D-7344-8D14-B69FFC174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3" y="1644570"/>
            <a:ext cx="261941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save()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7" name="Picture 3" descr="msg">
            <a:extLst>
              <a:ext uri="{FF2B5EF4-FFF2-40B4-BE49-F238E27FC236}">
                <a16:creationId xmlns:a16="http://schemas.microsoft.com/office/drawing/2014/main" id="{291387CF-28EB-E445-B8EC-5895E031E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093" y="3960710"/>
            <a:ext cx="113876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D746A16-2B97-B84C-8002-8E71F3BC93C6}"/>
              </a:ext>
            </a:extLst>
          </p:cNvPr>
          <p:cNvSpPr/>
          <p:nvPr/>
        </p:nvSpPr>
        <p:spPr>
          <a:xfrm>
            <a:off x="553582" y="2662166"/>
            <a:ext cx="10945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fr-FR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save(Surface, filename) -&gt; None</a:t>
            </a:r>
            <a:endParaRPr lang="zh-CN" altLang="en-US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488287-4969-2C43-A4A9-F6A141EC8B83}"/>
              </a:ext>
            </a:extLst>
          </p:cNvPr>
          <p:cNvSpPr/>
          <p:nvPr/>
        </p:nvSpPr>
        <p:spPr>
          <a:xfrm>
            <a:off x="623650" y="2613174"/>
            <a:ext cx="11077867" cy="512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C96B171-2F38-7846-AC5D-6F28B3FB065A}"/>
              </a:ext>
            </a:extLst>
          </p:cNvPr>
          <p:cNvGrpSpPr/>
          <p:nvPr/>
        </p:nvGrpSpPr>
        <p:grpSpPr>
          <a:xfrm>
            <a:off x="336333" y="4171351"/>
            <a:ext cx="11855668" cy="1912737"/>
            <a:chOff x="252249" y="4338602"/>
            <a:chExt cx="8891751" cy="1912737"/>
          </a:xfrm>
        </p:grpSpPr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E1A56D0B-C874-7B4B-9B15-D90CF1A2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745" y="4338602"/>
              <a:ext cx="1964558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设置透明背景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CEE38DB-ABDB-4D4C-A506-C5BD8CC70373}"/>
                </a:ext>
              </a:extLst>
            </p:cNvPr>
            <p:cNvSpPr/>
            <p:nvPr/>
          </p:nvSpPr>
          <p:spPr>
            <a:xfrm>
              <a:off x="467745" y="4725017"/>
              <a:ext cx="814022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save()</a:t>
              </a: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可以将渲染生成的</a:t>
              </a:r>
              <a:r>
                <a:rPr lang="en-US" altLang="zh-CN"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Surface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</a:t>
              </a: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作为图片存储到本地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save()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方法的语法格式如下：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F15B2E-8665-6647-A43C-7ACBBA547E92}"/>
                </a:ext>
              </a:extLst>
            </p:cNvPr>
            <p:cNvSpPr/>
            <p:nvPr/>
          </p:nvSpPr>
          <p:spPr>
            <a:xfrm>
              <a:off x="252249" y="5583987"/>
              <a:ext cx="88917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69875" algn="just">
                <a:spcAft>
                  <a:spcPts val="0"/>
                </a:spcAft>
              </a:pPr>
              <a:r>
                <a:rPr lang="fr-FR" altLang="zh-CN" kern="10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msgSurf = BASICFONT.render('</a:t>
              </a:r>
              <a:r>
                <a:rPr lang="zh-CN" altLang="en-US" kern="10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初始化</a:t>
              </a:r>
              <a:r>
                <a:rPr lang="en-US" altLang="zh-CN" kern="10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...', </a:t>
              </a:r>
              <a:r>
                <a:rPr lang="fr-FR" altLang="zh-CN" kern="10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True, MSGCOLOR, None)</a:t>
              </a:r>
            </a:p>
            <a:p>
              <a:pPr indent="269875" algn="just">
                <a:spcAft>
                  <a:spcPts val="0"/>
                </a:spcAft>
              </a:pPr>
              <a:r>
                <a:rPr lang="fr-FR" altLang="zh-CN" kern="10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pygame.image.save(msgSurf, 'msg.png')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FED2AB6-8872-4F4A-87F9-07CE0E12EBA6}"/>
                </a:ext>
              </a:extLst>
            </p:cNvPr>
            <p:cNvSpPr/>
            <p:nvPr/>
          </p:nvSpPr>
          <p:spPr>
            <a:xfrm>
              <a:off x="477877" y="5556015"/>
              <a:ext cx="8298261" cy="69532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15607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227B-C509-3742-9C4B-FC962891D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790482"/>
            <a:ext cx="26194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绘制渲染结果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19C262-581D-1144-B36D-2508190B2FE5}"/>
              </a:ext>
            </a:extLst>
          </p:cNvPr>
          <p:cNvSpPr/>
          <p:nvPr/>
        </p:nvSpPr>
        <p:spPr>
          <a:xfrm>
            <a:off x="698975" y="2369164"/>
            <a:ext cx="1077832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将创建的文本对象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msgSurf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绘制到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WINSET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(0,0)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3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89" y="3016153"/>
            <a:ext cx="7670891" cy="139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5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130E1-C322-9642-A47A-C2DE31A05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9" y="1581646"/>
            <a:ext cx="47436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元素位置控制要点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1232A0-042B-FD43-A6AC-E31192493379}"/>
              </a:ext>
            </a:extLst>
          </p:cNvPr>
          <p:cNvSpPr/>
          <p:nvPr/>
        </p:nvSpPr>
        <p:spPr>
          <a:xfrm>
            <a:off x="553592" y="2135645"/>
            <a:ext cx="10945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图形窗口的坐标体系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位置控制</a:t>
            </a:r>
          </a:p>
        </p:txBody>
      </p:sp>
      <p:pic>
        <p:nvPicPr>
          <p:cNvPr id="5" name="Picture 2" descr="https://timgsa.baidu.com/timg?image&amp;quality=80&amp;size=b9999_10000&amp;sec=1560427076764&amp;di=b0271c724ddaaf7d644a4c62b2545d29&amp;imgtype=0&amp;src=http%3A%2F%2Ffile2.rrxh5.cc%2F2015%2F11%2F05%2F1446726387571.png">
            <a:extLst>
              <a:ext uri="{FF2B5EF4-FFF2-40B4-BE49-F238E27FC236}">
                <a16:creationId xmlns:a16="http://schemas.microsoft.com/office/drawing/2014/main" id="{6F8709CB-5E8C-5542-8F7D-A20C5AAD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681" y="1750741"/>
            <a:ext cx="2996179" cy="224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D1F3B55C-8D64-0343-82A1-F1A94DAB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3" y="3084508"/>
            <a:ext cx="56825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图形窗口的坐标体系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E7EAD1-63E8-B643-8F92-C4E2A2F1F025}"/>
              </a:ext>
            </a:extLst>
          </p:cNvPr>
          <p:cNvSpPr/>
          <p:nvPr/>
        </p:nvSpPr>
        <p:spPr>
          <a:xfrm>
            <a:off x="553591" y="3698703"/>
            <a:ext cx="108536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图形窗口坐标体系的定义如下：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972C8A-431A-4D42-B9A9-0A0A7AEB7D2D}"/>
              </a:ext>
            </a:extLst>
          </p:cNvPr>
          <p:cNvSpPr/>
          <p:nvPr/>
        </p:nvSpPr>
        <p:spPr>
          <a:xfrm>
            <a:off x="623659" y="4056130"/>
            <a:ext cx="609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坐标原点在游戏窗口的左上角。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轴与水平方向平行，以向右为正。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轴与垂直方向平行，以向下为正。</a:t>
            </a:r>
          </a:p>
        </p:txBody>
      </p:sp>
    </p:spTree>
    <p:extLst>
      <p:ext uri="{BB962C8B-B14F-4D97-AF65-F5344CB8AC3E}">
        <p14:creationId xmlns:p14="http://schemas.microsoft.com/office/powerpoint/2010/main" val="29409082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1EE817-608F-6345-8467-5F2D2C3C4D8A}"/>
              </a:ext>
            </a:extLst>
          </p:cNvPr>
          <p:cNvSpPr/>
          <p:nvPr/>
        </p:nvSpPr>
        <p:spPr>
          <a:xfrm>
            <a:off x="643911" y="1445702"/>
            <a:ext cx="10778320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将分辨率为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160×120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的矩形放置在分辨率为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640×480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(80,160)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7" descr="006_pygame的坐标系">
            <a:extLst>
              <a:ext uri="{FF2B5EF4-FFF2-40B4-BE49-F238E27FC236}">
                <a16:creationId xmlns:a16="http://schemas.microsoft.com/office/drawing/2014/main" id="{7FA98D71-51CF-AF45-895A-5267AAEF7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49" y="2033710"/>
            <a:ext cx="7814843" cy="39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84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920FB-5FC0-824F-8C9B-6FE1A1588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4" y="1600763"/>
            <a:ext cx="56825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2.Rect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794CA5-E014-9A49-9286-C96433AF725C}"/>
              </a:ext>
            </a:extLst>
          </p:cNvPr>
          <p:cNvSpPr/>
          <p:nvPr/>
        </p:nvSpPr>
        <p:spPr>
          <a:xfrm>
            <a:off x="553593" y="2214959"/>
            <a:ext cx="10853636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类用于描述、控制可见对象（文本、图片等）在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窗口中的位置，该类定义在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模块之中，它的构造函数如下：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5709C0-640F-E44A-A7FD-2E4E4D468755}"/>
              </a:ext>
            </a:extLst>
          </p:cNvPr>
          <p:cNvSpPr/>
          <p:nvPr/>
        </p:nvSpPr>
        <p:spPr>
          <a:xfrm>
            <a:off x="483525" y="3083004"/>
            <a:ext cx="10945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kern="10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Rect(x, y, width, height) -&gt; Rect</a:t>
            </a:r>
            <a:endParaRPr lang="zh-CN" altLang="en-US" kern="10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0A7CA6-EE7A-4B4C-B97D-C23430264DDF}"/>
              </a:ext>
            </a:extLst>
          </p:cNvPr>
          <p:cNvSpPr/>
          <p:nvPr/>
        </p:nvSpPr>
        <p:spPr>
          <a:xfrm>
            <a:off x="553593" y="3034012"/>
            <a:ext cx="11077867" cy="512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2DDA6B-C77F-164E-A09B-4D34E5D05AC8}"/>
              </a:ext>
            </a:extLst>
          </p:cNvPr>
          <p:cNvSpPr/>
          <p:nvPr/>
        </p:nvSpPr>
        <p:spPr>
          <a:xfrm>
            <a:off x="553592" y="3583340"/>
            <a:ext cx="1077832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创建坐标为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(80,160)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、分辨率为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160×120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的矩形对象。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72354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D1627063-9804-5942-BA90-8AD27CEE8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4" y="1156274"/>
            <a:ext cx="56825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2.Rect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948B71-1426-594A-A8FC-86D5E6AF1F74}"/>
              </a:ext>
            </a:extLst>
          </p:cNvPr>
          <p:cNvSpPr/>
          <p:nvPr/>
        </p:nvSpPr>
        <p:spPr>
          <a:xfrm>
            <a:off x="553593" y="1666466"/>
            <a:ext cx="10853636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除坐标、宽、高之外，矩形还具有许多用于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描述与坐标系相对关系的属性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，下面将给出矩形对象的常见属性，并以矩形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rect = Rect(10, 80, 168, 50)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为例对这些属性进行说明，具体如表所示。</a:t>
            </a:r>
            <a:endParaRPr lang="zh-CN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05D806B3-1958-EE42-BD36-A27512FAD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86218"/>
              </p:ext>
            </p:extLst>
          </p:nvPr>
        </p:nvGraphicFramePr>
        <p:xfrm>
          <a:off x="2105339" y="2442871"/>
          <a:ext cx="8001217" cy="4053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19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6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4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6909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x-none" sz="1400" kern="100">
                          <a:solidFill>
                            <a:schemeClr val="bg1"/>
                          </a:solidFill>
                          <a:effectLst/>
                        </a:rPr>
                        <a:t>属性</a:t>
                      </a:r>
                      <a:endParaRPr lang="zh-CN" sz="14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x-none" sz="1400" kern="100">
                          <a:solidFill>
                            <a:schemeClr val="bg1"/>
                          </a:solidFill>
                          <a:effectLst/>
                        </a:rPr>
                        <a:t>说明</a:t>
                      </a:r>
                      <a:endParaRPr lang="zh-CN" sz="14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x-none" sz="1400" kern="100">
                          <a:solidFill>
                            <a:schemeClr val="bg1"/>
                          </a:solidFill>
                          <a:effectLst/>
                        </a:rPr>
                        <a:t>示例</a:t>
                      </a:r>
                      <a:endParaRPr lang="zh-CN" sz="14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x</a:t>
                      </a:r>
                      <a:r>
                        <a:rPr lang="x-none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left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x-none" sz="1400" kern="100">
                          <a:effectLst/>
                        </a:rPr>
                        <a:t>水平方向和</a:t>
                      </a:r>
                      <a:r>
                        <a:rPr lang="en-US" sz="1400" kern="100">
                          <a:effectLst/>
                        </a:rPr>
                        <a:t> Y </a:t>
                      </a:r>
                      <a:r>
                        <a:rPr lang="x-none" sz="1400" kern="100">
                          <a:effectLst/>
                        </a:rPr>
                        <a:t>轴的距离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rect.x = 10</a:t>
                      </a:r>
                      <a:r>
                        <a:rPr lang="x-none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rect.left = 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</a:t>
                      </a:r>
                      <a:r>
                        <a:rPr lang="x-none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top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x-none" sz="1400" kern="100">
                          <a:effectLst/>
                        </a:rPr>
                        <a:t>垂直方向和</a:t>
                      </a:r>
                      <a:r>
                        <a:rPr lang="en-US" sz="1400" kern="100">
                          <a:effectLst/>
                        </a:rPr>
                        <a:t> X </a:t>
                      </a:r>
                      <a:r>
                        <a:rPr lang="x-none" sz="1400" kern="100">
                          <a:effectLst/>
                        </a:rPr>
                        <a:t>轴的距离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rect.y = 80</a:t>
                      </a:r>
                      <a:r>
                        <a:rPr lang="x-none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rect.top = 80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width</a:t>
                      </a:r>
                      <a:r>
                        <a:rPr lang="x-none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w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x-none" sz="1400" kern="100">
                          <a:effectLst/>
                        </a:rPr>
                        <a:t>宽度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rect.width = 168</a:t>
                      </a:r>
                      <a:r>
                        <a:rPr lang="x-none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rect.w = 168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height</a:t>
                      </a:r>
                      <a:r>
                        <a:rPr lang="x-none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x-none" sz="1400" kern="100">
                          <a:effectLst/>
                        </a:rPr>
                        <a:t>高度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rect.height = 50</a:t>
                      </a:r>
                      <a:r>
                        <a:rPr lang="x-none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rect.h = 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right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x-none" sz="1400" kern="100">
                          <a:effectLst/>
                        </a:rPr>
                        <a:t>右侧</a:t>
                      </a:r>
                      <a:r>
                        <a:rPr lang="en-US" sz="1400" kern="100">
                          <a:effectLst/>
                        </a:rPr>
                        <a:t> = x + w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rect.right = 178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bottom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x-none" sz="1400" kern="100">
                          <a:effectLst/>
                        </a:rPr>
                        <a:t>底部</a:t>
                      </a:r>
                      <a:r>
                        <a:rPr lang="en-US" sz="1400" kern="100">
                          <a:effectLst/>
                        </a:rPr>
                        <a:t> = y + 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rect.bottom = 130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size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x-none" sz="1400" kern="100">
                          <a:effectLst/>
                        </a:rPr>
                        <a:t>尺寸</a:t>
                      </a:r>
                      <a:r>
                        <a:rPr lang="en-US" sz="1400" kern="100">
                          <a:effectLst/>
                        </a:rPr>
                        <a:t> (w, h)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rect.size = (168, 50)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topleft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(x, y)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rect.topleft = (10, 80)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bottomleft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(x, bottom)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rect.bottomleft = (10, 130)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topright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(right, y)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rect.topright = (178, 80)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981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bottomright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(right, bottom)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rect.bottomright = (178, 130)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centerx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x-none" sz="1400" kern="100">
                          <a:effectLst/>
                        </a:rPr>
                        <a:t>中心点</a:t>
                      </a:r>
                      <a:r>
                        <a:rPr lang="en-US" sz="1400" kern="100">
                          <a:effectLst/>
                        </a:rPr>
                        <a:t> x = x + 0.5 * w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rect.centerx = 94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centery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x-none" sz="1400" kern="100">
                          <a:effectLst/>
                        </a:rPr>
                        <a:t>中心点</a:t>
                      </a:r>
                      <a:r>
                        <a:rPr lang="en-US" sz="1400" kern="100">
                          <a:effectLst/>
                        </a:rPr>
                        <a:t> y = y + 0.5 * 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rect.centery = 105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center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(centerx, centery)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rect.center = (94, 105)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midtop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(centerx, y)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rect.midtop = (94, 80)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midleft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(x, centery)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rect.midleft = (10, 105)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midbottom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(centerx, bottom)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rect.midbottom = (94, 130)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690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midright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(right, centery)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rect.midright = (178, 105)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99039" marR="99039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55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59557" y="1257205"/>
            <a:ext cx="11027392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defTabSz="720725" eaLnBrk="0" hangingPunct="0"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计算生态通过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Pandas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SciPy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库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为数据分析领域提供支持，这些库各自的功能如表所示。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329840" y="572250"/>
            <a:ext cx="8360079" cy="5355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10.1 Python</a:t>
            </a:r>
            <a:r>
              <a:rPr lang="zh-CN" altLang="en-US" sz="320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计算生态概述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94934"/>
              </p:ext>
            </p:extLst>
          </p:nvPr>
        </p:nvGraphicFramePr>
        <p:xfrm>
          <a:off x="1354965" y="2485767"/>
          <a:ext cx="10081858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库名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功能说明</a:t>
                      </a:r>
                    </a:p>
                  </a:txBody>
                  <a:tcPr marL="68580" marR="68580" marT="0" marB="0" anchor="ctr">
                    <a:solidFill>
                      <a:srgbClr val="135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数据分析离不开科学计算，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定义了表示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维数组对象的类型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ndarray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，通过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ndarray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对象可以便捷地存储和处理大型矩阵；包含了成熟的用于实现线性代数、傅里叶变换和随机数生成的函数，能以优异的效率实现科学计算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Pandas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Pandas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是一个基于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开发的、用于分析结构化数据的工具集，它为解决数据分析任务而生，同时提供数据挖掘和数据清洗功能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indent="215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SciPy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159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Scipy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科学计算程序中会使用的核心库，它用于有效地计算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Numpy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矩阵，可以处理插值、积分、优化等问题，也能处理图像和信号、求解常微分方程数值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2032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8223E-8F10-A74E-B5E3-26694A906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4" y="1690355"/>
            <a:ext cx="56825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2.Rect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4A0563-85E5-9041-9738-379B75AB8A4F}"/>
              </a:ext>
            </a:extLst>
          </p:cNvPr>
          <p:cNvSpPr/>
          <p:nvPr/>
        </p:nvSpPr>
        <p:spPr>
          <a:xfrm>
            <a:off x="553593" y="2241491"/>
            <a:ext cx="10853636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矩形属性示意图如图所示。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C0D99E-68E9-1741-A8D5-2C986712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93" y="2764786"/>
            <a:ext cx="4827704" cy="26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C580016-336C-BD4A-8883-1EF26E6FA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91" y="2781900"/>
            <a:ext cx="4800000" cy="266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4786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1D3BB-4272-DF4C-B814-EFBF65F79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4" y="1560027"/>
            <a:ext cx="56825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位置控制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A11201-C7BA-FF47-8003-41CF847C6B7A}"/>
              </a:ext>
            </a:extLst>
          </p:cNvPr>
          <p:cNvSpPr/>
          <p:nvPr/>
        </p:nvSpPr>
        <p:spPr>
          <a:xfrm>
            <a:off x="553591" y="2567984"/>
            <a:ext cx="108536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对象绘制到窗口时，以元组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(x,y)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的形式将坐标传递给参数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dest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get_rect()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方法获取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对象的矩形属性，重置矩形横纵坐标后，再将矩形属性传递给参数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dest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以设置绘制位置。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C65CD03-37AE-8044-B88B-0B6095E24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3" y="2106392"/>
            <a:ext cx="261941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位置控制方式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EA514B-99BB-4047-BD06-208F1E21EF3B}"/>
              </a:ext>
            </a:extLst>
          </p:cNvPr>
          <p:cNvSpPr/>
          <p:nvPr/>
        </p:nvSpPr>
        <p:spPr>
          <a:xfrm>
            <a:off x="591248" y="3764161"/>
            <a:ext cx="1077832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以在小游戏窗口右下角的功能绘制“自动”按钮为例，使用第二种位置控制方式在窗口中绘制文本。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024FC21-5984-BB4D-A315-9AA936379779}"/>
              </a:ext>
            </a:extLst>
          </p:cNvPr>
          <p:cNvSpPr/>
          <p:nvPr/>
        </p:nvSpPr>
        <p:spPr>
          <a:xfrm>
            <a:off x="8676317" y="4903650"/>
            <a:ext cx="840827" cy="599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6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590" y="4353879"/>
            <a:ext cx="6961414" cy="126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2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1DBC9-CE16-434A-8ED4-DC6FC10C3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9" y="1371446"/>
            <a:ext cx="47436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动态效果原理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7D8D501-CF19-7A44-BEA7-8BBFF9E18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92" y="3475636"/>
            <a:ext cx="56825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动态效果分类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C38787-62E1-0343-B957-5B4633B66FB4}"/>
              </a:ext>
            </a:extLst>
          </p:cNvPr>
          <p:cNvGrpSpPr/>
          <p:nvPr/>
        </p:nvGrpSpPr>
        <p:grpSpPr>
          <a:xfrm>
            <a:off x="2213552" y="1944641"/>
            <a:ext cx="1673959" cy="1255469"/>
            <a:chOff x="3352509" y="3725850"/>
            <a:chExt cx="1255469" cy="1255469"/>
          </a:xfrm>
          <a:solidFill>
            <a:schemeClr val="accent2">
              <a:lumMod val="75000"/>
            </a:schemeClr>
          </a:solidFill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46FA8D2-964A-DD4B-8AB8-D691B1680946}"/>
                </a:ext>
              </a:extLst>
            </p:cNvPr>
            <p:cNvSpPr/>
            <p:nvPr/>
          </p:nvSpPr>
          <p:spPr>
            <a:xfrm>
              <a:off x="3352509" y="3725850"/>
              <a:ext cx="1255469" cy="12554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0406B1-BA89-A64B-925E-C8C50C8390E4}"/>
                </a:ext>
              </a:extLst>
            </p:cNvPr>
            <p:cNvSpPr/>
            <p:nvPr/>
          </p:nvSpPr>
          <p:spPr>
            <a:xfrm>
              <a:off x="3445146" y="4030418"/>
              <a:ext cx="116283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文本</a:t>
              </a:r>
              <a:r>
                <a:rPr lang="en-US" altLang="zh-CN">
                  <a:solidFill>
                    <a:schemeClr val="bg1"/>
                  </a:solidFill>
                </a:rPr>
                <a:t>/</a:t>
              </a:r>
              <a:r>
                <a:rPr lang="zh-CN" altLang="en-US">
                  <a:solidFill>
                    <a:schemeClr val="bg1"/>
                  </a:solidFill>
                </a:rPr>
                <a:t>图片的更换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F7F64DF-7C60-DF48-96DF-5E4D437C4BD5}"/>
              </a:ext>
            </a:extLst>
          </p:cNvPr>
          <p:cNvGrpSpPr/>
          <p:nvPr/>
        </p:nvGrpSpPr>
        <p:grpSpPr>
          <a:xfrm>
            <a:off x="5227335" y="1944641"/>
            <a:ext cx="1673959" cy="1255469"/>
            <a:chOff x="3352509" y="3725850"/>
            <a:chExt cx="1255469" cy="1255469"/>
          </a:xfrm>
          <a:solidFill>
            <a:srgbClr val="7030A0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76B8D3B-C379-4740-81FF-97ABA5F51AC4}"/>
                </a:ext>
              </a:extLst>
            </p:cNvPr>
            <p:cNvSpPr/>
            <p:nvPr/>
          </p:nvSpPr>
          <p:spPr>
            <a:xfrm>
              <a:off x="3352509" y="3725850"/>
              <a:ext cx="1255469" cy="12554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3CF5BE0-18B6-0A48-BBDB-BAA2AE94DA9B}"/>
                </a:ext>
              </a:extLst>
            </p:cNvPr>
            <p:cNvSpPr/>
            <p:nvPr/>
          </p:nvSpPr>
          <p:spPr>
            <a:xfrm>
              <a:off x="3554660" y="4030417"/>
              <a:ext cx="93260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位置的改变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9963CD-D322-2E46-A8D4-B7813290D164}"/>
              </a:ext>
            </a:extLst>
          </p:cNvPr>
          <p:cNvGrpSpPr/>
          <p:nvPr/>
        </p:nvGrpSpPr>
        <p:grpSpPr>
          <a:xfrm>
            <a:off x="8124098" y="1944641"/>
            <a:ext cx="1673959" cy="1255469"/>
            <a:chOff x="3352509" y="3725850"/>
            <a:chExt cx="1255469" cy="1255469"/>
          </a:xfrm>
          <a:solidFill>
            <a:schemeClr val="accent6">
              <a:lumMod val="50000"/>
            </a:schemeClr>
          </a:solidFill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7526BCF-7DF1-AE45-9876-6D3207BFCCF7}"/>
                </a:ext>
              </a:extLst>
            </p:cNvPr>
            <p:cNvSpPr/>
            <p:nvPr/>
          </p:nvSpPr>
          <p:spPr>
            <a:xfrm>
              <a:off x="3352509" y="3725850"/>
              <a:ext cx="1255469" cy="12554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B969904-F4F4-B144-86D5-7B457D8B446E}"/>
                </a:ext>
              </a:extLst>
            </p:cNvPr>
            <p:cNvSpPr/>
            <p:nvPr/>
          </p:nvSpPr>
          <p:spPr>
            <a:xfrm>
              <a:off x="3469459" y="4148556"/>
              <a:ext cx="1021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屏幕的刷新</a:t>
              </a:r>
            </a:p>
          </p:txBody>
        </p:sp>
      </p:grpSp>
      <p:sp>
        <p:nvSpPr>
          <p:cNvPr id="14" name="加号 13">
            <a:extLst>
              <a:ext uri="{FF2B5EF4-FFF2-40B4-BE49-F238E27FC236}">
                <a16:creationId xmlns:a16="http://schemas.microsoft.com/office/drawing/2014/main" id="{459A345F-DDE2-1A48-843D-9BBBBEDF1780}"/>
              </a:ext>
            </a:extLst>
          </p:cNvPr>
          <p:cNvSpPr/>
          <p:nvPr/>
        </p:nvSpPr>
        <p:spPr>
          <a:xfrm>
            <a:off x="4330921" y="2456365"/>
            <a:ext cx="398272" cy="30067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0421899A-8310-4546-95A7-44B68E13382F}"/>
              </a:ext>
            </a:extLst>
          </p:cNvPr>
          <p:cNvSpPr/>
          <p:nvPr/>
        </p:nvSpPr>
        <p:spPr>
          <a:xfrm>
            <a:off x="7308243" y="2490691"/>
            <a:ext cx="398272" cy="30067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8CF955-9049-1A41-A714-7CAB53A97883}"/>
              </a:ext>
            </a:extLst>
          </p:cNvPr>
          <p:cNvSpPr/>
          <p:nvPr/>
        </p:nvSpPr>
        <p:spPr>
          <a:xfrm>
            <a:off x="623659" y="4098327"/>
            <a:ext cx="10945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移动。多次修改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对象绘制的位置并连续绘制刷新。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动画。在同一位置绘制不同的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移动的动画。连续绘制不同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对象的同时，修改绘制的位置。</a:t>
            </a:r>
          </a:p>
        </p:txBody>
      </p:sp>
    </p:spTree>
    <p:extLst>
      <p:ext uri="{BB962C8B-B14F-4D97-AF65-F5344CB8AC3E}">
        <p14:creationId xmlns:p14="http://schemas.microsoft.com/office/powerpoint/2010/main" val="460753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1F28-94DC-1546-AD20-45B5CE8F9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9" y="1094447"/>
            <a:ext cx="47436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动态效果分类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75AE4-4312-434D-B7BD-3DF70EF3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84" y="1839967"/>
            <a:ext cx="3609753" cy="829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:\Users\admin\Desktop\2.png">
            <a:extLst>
              <a:ext uri="{FF2B5EF4-FFF2-40B4-BE49-F238E27FC236}">
                <a16:creationId xmlns:a16="http://schemas.microsoft.com/office/drawing/2014/main" id="{3C75938A-8E61-364C-8034-8D286DB2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83" y="4958002"/>
            <a:ext cx="5847983" cy="111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CE2DCFC-A3B5-3644-A6DD-06BB1D787A2D}"/>
              </a:ext>
            </a:extLst>
          </p:cNvPr>
          <p:cNvGrpSpPr/>
          <p:nvPr/>
        </p:nvGrpSpPr>
        <p:grpSpPr>
          <a:xfrm>
            <a:off x="749139" y="1882732"/>
            <a:ext cx="1423000" cy="786896"/>
            <a:chOff x="3352509" y="3725850"/>
            <a:chExt cx="1255469" cy="1255469"/>
          </a:xfrm>
          <a:solidFill>
            <a:schemeClr val="accent2">
              <a:lumMod val="75000"/>
            </a:schemeClr>
          </a:solidFill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76992F5-DA19-8F4A-A839-B597AB253591}"/>
                </a:ext>
              </a:extLst>
            </p:cNvPr>
            <p:cNvSpPr/>
            <p:nvPr/>
          </p:nvSpPr>
          <p:spPr>
            <a:xfrm>
              <a:off x="3352509" y="3725850"/>
              <a:ext cx="1255469" cy="12554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2FFE97-2AE5-DA44-86BB-5D3E65310FB4}"/>
                </a:ext>
              </a:extLst>
            </p:cNvPr>
            <p:cNvSpPr/>
            <p:nvPr/>
          </p:nvSpPr>
          <p:spPr>
            <a:xfrm>
              <a:off x="3445146" y="4030417"/>
              <a:ext cx="1162832" cy="5892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移动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ACF76DE-7EF9-2E41-92D5-B131DF8C6E54}"/>
              </a:ext>
            </a:extLst>
          </p:cNvPr>
          <p:cNvGrpSpPr/>
          <p:nvPr/>
        </p:nvGrpSpPr>
        <p:grpSpPr>
          <a:xfrm>
            <a:off x="749139" y="3448049"/>
            <a:ext cx="1423000" cy="829662"/>
            <a:chOff x="3352509" y="3725850"/>
            <a:chExt cx="1255469" cy="1255469"/>
          </a:xfrm>
          <a:solidFill>
            <a:srgbClr val="7030A0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E6E5041-6DDF-6C49-BEA9-FAB05D725BB7}"/>
                </a:ext>
              </a:extLst>
            </p:cNvPr>
            <p:cNvSpPr/>
            <p:nvPr/>
          </p:nvSpPr>
          <p:spPr>
            <a:xfrm>
              <a:off x="3352509" y="3725850"/>
              <a:ext cx="1255469" cy="12554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73AF8A-964C-5E42-B014-CD69E8A667C4}"/>
                </a:ext>
              </a:extLst>
            </p:cNvPr>
            <p:cNvSpPr/>
            <p:nvPr/>
          </p:nvSpPr>
          <p:spPr>
            <a:xfrm>
              <a:off x="3554660" y="4030418"/>
              <a:ext cx="932606" cy="55888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动画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DCBF55-B10E-9B4E-8581-EE386230D6DD}"/>
              </a:ext>
            </a:extLst>
          </p:cNvPr>
          <p:cNvGrpSpPr/>
          <p:nvPr/>
        </p:nvGrpSpPr>
        <p:grpSpPr>
          <a:xfrm>
            <a:off x="749139" y="5237472"/>
            <a:ext cx="1423000" cy="829662"/>
            <a:chOff x="3352509" y="3725850"/>
            <a:chExt cx="1255469" cy="1255469"/>
          </a:xfrm>
          <a:solidFill>
            <a:schemeClr val="accent6">
              <a:lumMod val="50000"/>
            </a:schemeClr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C1C97FE-46F2-C24E-890D-FFF4A0AA4B2F}"/>
                </a:ext>
              </a:extLst>
            </p:cNvPr>
            <p:cNvSpPr/>
            <p:nvPr/>
          </p:nvSpPr>
          <p:spPr>
            <a:xfrm>
              <a:off x="3352509" y="3725850"/>
              <a:ext cx="1255469" cy="12554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02FFCD-053B-1E43-902B-F1021F67916F}"/>
                </a:ext>
              </a:extLst>
            </p:cNvPr>
            <p:cNvSpPr/>
            <p:nvPr/>
          </p:nvSpPr>
          <p:spPr>
            <a:xfrm>
              <a:off x="3496095" y="3871377"/>
              <a:ext cx="1053316" cy="9780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移动的动画</a:t>
              </a:r>
            </a:p>
          </p:txBody>
        </p:sp>
      </p:grpSp>
      <p:cxnSp>
        <p:nvCxnSpPr>
          <p:cNvPr id="15" name="直接连接符 4">
            <a:extLst>
              <a:ext uri="{FF2B5EF4-FFF2-40B4-BE49-F238E27FC236}">
                <a16:creationId xmlns:a16="http://schemas.microsoft.com/office/drawing/2014/main" id="{679EF642-FBDC-6B40-A28A-32FF460FB744}"/>
              </a:ext>
            </a:extLst>
          </p:cNvPr>
          <p:cNvCxnSpPr/>
          <p:nvPr/>
        </p:nvCxnSpPr>
        <p:spPr>
          <a:xfrm>
            <a:off x="1460639" y="2753710"/>
            <a:ext cx="0" cy="5990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33">
            <a:extLst>
              <a:ext uri="{FF2B5EF4-FFF2-40B4-BE49-F238E27FC236}">
                <a16:creationId xmlns:a16="http://schemas.microsoft.com/office/drawing/2014/main" id="{32BEE94F-3F95-B543-AC52-1E15C7834326}"/>
              </a:ext>
            </a:extLst>
          </p:cNvPr>
          <p:cNvCxnSpPr/>
          <p:nvPr/>
        </p:nvCxnSpPr>
        <p:spPr>
          <a:xfrm>
            <a:off x="1428456" y="4479171"/>
            <a:ext cx="0" cy="5990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0D3998F1-A660-7B45-9F75-1D9E8F2C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83" y="3037231"/>
            <a:ext cx="8433896" cy="159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764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8EEF9F-FFF3-9142-B3A8-73695EA5B0CD}"/>
              </a:ext>
            </a:extLst>
          </p:cNvPr>
          <p:cNvGrpSpPr/>
          <p:nvPr/>
        </p:nvGrpSpPr>
        <p:grpSpPr>
          <a:xfrm>
            <a:off x="1312107" y="1437944"/>
            <a:ext cx="10206602" cy="961590"/>
            <a:chOff x="1185248" y="5113832"/>
            <a:chExt cx="7654952" cy="96159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3D33117-D29B-AF40-A36F-FE69CE358BE0}"/>
                </a:ext>
              </a:extLst>
            </p:cNvPr>
            <p:cNvSpPr/>
            <p:nvPr/>
          </p:nvSpPr>
          <p:spPr>
            <a:xfrm>
              <a:off x="1185248" y="5113832"/>
              <a:ext cx="4427658" cy="49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</a:t>
              </a:r>
              <a:endParaRPr lang="en-US" altLang="zh-CN" sz="2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4C61C7E-075F-E94C-94A8-010BBF384E16}"/>
                </a:ext>
              </a:extLst>
            </p:cNvPr>
            <p:cNvSpPr/>
            <p:nvPr/>
          </p:nvSpPr>
          <p:spPr>
            <a:xfrm>
              <a:off x="1952542" y="5201015"/>
              <a:ext cx="6887658" cy="87440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在实现移动效果之前应先区分动态元素与其他元素，将其他元素作为背景，制作背景的副本覆盖原始窗口，实现动态元素的“消失”，再着手重新绘制要移动的元素并刷新窗口。</a:t>
              </a:r>
            </a:p>
          </p:txBody>
        </p:sp>
      </p:grp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89" y="1352576"/>
            <a:ext cx="441218" cy="67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A2083C-FC75-0844-A52F-7D49E907C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46" y="2531034"/>
            <a:ext cx="47436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copy()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C1896CD-14E9-7E4C-AE5B-5577F87F560B}"/>
              </a:ext>
            </a:extLst>
          </p:cNvPr>
          <p:cNvSpPr/>
          <p:nvPr/>
        </p:nvSpPr>
        <p:spPr>
          <a:xfrm>
            <a:off x="558880" y="3136625"/>
            <a:ext cx="10853636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类中定义了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copy()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方法，使用该方法可以拷贝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对象，实现方块的消失。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EE172ED-8449-8143-9625-A442B0E7940E}"/>
              </a:ext>
            </a:extLst>
          </p:cNvPr>
          <p:cNvSpPr/>
          <p:nvPr/>
        </p:nvSpPr>
        <p:spPr>
          <a:xfrm>
            <a:off x="628946" y="3967621"/>
            <a:ext cx="19218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实现步骤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EC77710-F23F-6044-95A1-4EC2B5767B5B}"/>
              </a:ext>
            </a:extLst>
          </p:cNvPr>
          <p:cNvSpPr/>
          <p:nvPr/>
        </p:nvSpPr>
        <p:spPr>
          <a:xfrm>
            <a:off x="553593" y="4594716"/>
            <a:ext cx="15063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2000" b="1" cap="all">
                <a:ln/>
                <a:solidFill>
                  <a:srgbClr val="0D74C9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step1</a:t>
            </a:r>
            <a:endParaRPr lang="zh-CN" altLang="en-US" sz="2000" b="1" cap="all">
              <a:ln/>
              <a:solidFill>
                <a:srgbClr val="0D74C9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E6B8138-A32A-5A4F-96FB-63B0AA446CF0}"/>
              </a:ext>
            </a:extLst>
          </p:cNvPr>
          <p:cNvSpPr/>
          <p:nvPr/>
        </p:nvSpPr>
        <p:spPr>
          <a:xfrm>
            <a:off x="857275" y="5223072"/>
            <a:ext cx="8338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2000" b="1" cap="all">
                <a:ln/>
                <a:solidFill>
                  <a:srgbClr val="0D74C9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step2</a:t>
            </a:r>
            <a:endParaRPr lang="zh-CN" altLang="en-US" sz="2000" b="1" cap="all">
              <a:ln/>
              <a:solidFill>
                <a:srgbClr val="0D74C9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2685F29-375E-C048-A2B2-85BF6D8B26FE}"/>
              </a:ext>
            </a:extLst>
          </p:cNvPr>
          <p:cNvGrpSpPr/>
          <p:nvPr/>
        </p:nvGrpSpPr>
        <p:grpSpPr>
          <a:xfrm>
            <a:off x="2065236" y="4560092"/>
            <a:ext cx="9352564" cy="469359"/>
            <a:chOff x="1544961" y="3123504"/>
            <a:chExt cx="7014423" cy="46935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FABA700-7AB4-224F-8908-A3D4C9C03950}"/>
                </a:ext>
              </a:extLst>
            </p:cNvPr>
            <p:cNvSpPr/>
            <p:nvPr/>
          </p:nvSpPr>
          <p:spPr>
            <a:xfrm>
              <a:off x="1544961" y="3123504"/>
              <a:ext cx="7010459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在初次向窗口对象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WINSET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上绘制方块之前，先调用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copy()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方法创建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WINSET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的备份。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23533CE-3FA3-A744-8C6A-6022A11A7516}"/>
                </a:ext>
              </a:extLst>
            </p:cNvPr>
            <p:cNvSpPr/>
            <p:nvPr/>
          </p:nvSpPr>
          <p:spPr>
            <a:xfrm>
              <a:off x="1552862" y="3123505"/>
              <a:ext cx="7006522" cy="469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D4BBD0D-B1AB-EC4B-AD88-A62EBEC80A37}"/>
              </a:ext>
            </a:extLst>
          </p:cNvPr>
          <p:cNvGrpSpPr/>
          <p:nvPr/>
        </p:nvGrpSpPr>
        <p:grpSpPr>
          <a:xfrm>
            <a:off x="2075771" y="5169212"/>
            <a:ext cx="9417345" cy="469358"/>
            <a:chOff x="1552862" y="3732624"/>
            <a:chExt cx="7063009" cy="469358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C0E9A1C-2CC7-714E-B6AC-63C76353645C}"/>
                </a:ext>
              </a:extLst>
            </p:cNvPr>
            <p:cNvSpPr/>
            <p:nvPr/>
          </p:nvSpPr>
          <p:spPr>
            <a:xfrm>
              <a:off x="1552862" y="3786485"/>
              <a:ext cx="7063009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在第二次绘制按钮之前，将备份覆盖到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WINSET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之上。</a:t>
              </a:r>
              <a:endPara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C661E11-C74B-4748-A390-854A00F8513F}"/>
                </a:ext>
              </a:extLst>
            </p:cNvPr>
            <p:cNvSpPr/>
            <p:nvPr/>
          </p:nvSpPr>
          <p:spPr>
            <a:xfrm>
              <a:off x="1570595" y="3732624"/>
              <a:ext cx="7006522" cy="469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1520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EA514B-99BB-4047-BD06-208F1E21EF3B}"/>
              </a:ext>
            </a:extLst>
          </p:cNvPr>
          <p:cNvSpPr/>
          <p:nvPr/>
        </p:nvSpPr>
        <p:spPr>
          <a:xfrm>
            <a:off x="682388" y="1834817"/>
            <a:ext cx="1077832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示例：实现小游戏中“自动”按钮的移动</a:t>
            </a: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74" y="2533752"/>
            <a:ext cx="7101853" cy="128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74" y="4053387"/>
            <a:ext cx="7101853" cy="127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直接箭头连接符 33"/>
          <p:cNvCxnSpPr/>
          <p:nvPr/>
        </p:nvCxnSpPr>
        <p:spPr>
          <a:xfrm flipH="1">
            <a:off x="5445457" y="3414898"/>
            <a:ext cx="3521695" cy="12761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41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58" name="TextBox 2">
            <a:extLst>
              <a:ext uri="{FF2B5EF4-FFF2-40B4-BE49-F238E27FC236}">
                <a16:creationId xmlns:a16="http://schemas.microsoft.com/office/drawing/2014/main" id="{8FC50A62-2C49-174F-BCE8-07FEC44D4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9" y="1595107"/>
            <a:ext cx="47436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9118762-633D-E047-A1BF-ED038EDC042B}"/>
              </a:ext>
            </a:extLst>
          </p:cNvPr>
          <p:cNvSpPr/>
          <p:nvPr/>
        </p:nvSpPr>
        <p:spPr>
          <a:xfrm>
            <a:off x="553593" y="2200698"/>
            <a:ext cx="1085363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程序开发中将玩家会对游戏进行的操作称为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事件（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，根据输入媒介的不同，游戏中的事件分为：</a:t>
            </a:r>
            <a:endParaRPr lang="zh-CN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Picture 4" descr="https://timgsa.baidu.com/timg?image&amp;quality=80&amp;size=b9999_10000&amp;sec=1560507021651&amp;di=98e49b68295482e6efaa13e1c2e14c4a&amp;imgtype=0&amp;src=http%3A%2F%2Fnres.ingdan.com%2Fuploads%2F20160602%2F1464857699381896.jpg">
            <a:extLst>
              <a:ext uri="{FF2B5EF4-FFF2-40B4-BE49-F238E27FC236}">
                <a16:creationId xmlns:a16="http://schemas.microsoft.com/office/drawing/2014/main" id="{EA6AE8FD-1C8E-D943-8662-4D8EBFA4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87" y="3283977"/>
            <a:ext cx="2880000" cy="14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>
            <a:extLst>
              <a:ext uri="{FF2B5EF4-FFF2-40B4-BE49-F238E27FC236}">
                <a16:creationId xmlns:a16="http://schemas.microsoft.com/office/drawing/2014/main" id="{0FDC4354-6D30-8D49-925F-81E90980F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51" y="3283977"/>
            <a:ext cx="2520437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6F0A90C1-C78D-6940-8C95-9CB8C915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084" y="3283977"/>
            <a:ext cx="2846896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508E9866-52A0-3645-9CCF-D9232DEF0112}"/>
              </a:ext>
            </a:extLst>
          </p:cNvPr>
          <p:cNvSpPr/>
          <p:nvPr/>
        </p:nvSpPr>
        <p:spPr>
          <a:xfrm>
            <a:off x="1797623" y="48553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/>
              <a:t>键盘事件</a:t>
            </a:r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CA85413-5436-5D4D-8470-3197613AD1C9}"/>
              </a:ext>
            </a:extLst>
          </p:cNvPr>
          <p:cNvSpPr/>
          <p:nvPr/>
        </p:nvSpPr>
        <p:spPr>
          <a:xfrm>
            <a:off x="5765205" y="48553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/>
              <a:t>鼠标事件</a:t>
            </a:r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9B81281-B3D7-944D-8DB1-8A23F22B988B}"/>
              </a:ext>
            </a:extLst>
          </p:cNvPr>
          <p:cNvSpPr/>
          <p:nvPr/>
        </p:nvSpPr>
        <p:spPr>
          <a:xfrm>
            <a:off x="9356868" y="48553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/>
              <a:t>手柄事件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7250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05A72-031F-C746-B03C-57B881664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9" y="1094447"/>
            <a:ext cx="47436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常见事件列表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CF6A999-8727-F34F-A85E-7446CE5CC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61147"/>
              </p:ext>
            </p:extLst>
          </p:nvPr>
        </p:nvGraphicFramePr>
        <p:xfrm>
          <a:off x="569107" y="2123977"/>
          <a:ext cx="10908803" cy="15544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85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2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20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700" b="1" kern="100">
                          <a:solidFill>
                            <a:schemeClr val="bg1"/>
                          </a:solidFill>
                          <a:effectLst/>
                        </a:rPr>
                        <a:t>事件</a:t>
                      </a:r>
                      <a:endParaRPr lang="zh-CN" sz="1700" b="1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144116" marR="144116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700" b="1" kern="100">
                          <a:solidFill>
                            <a:schemeClr val="bg1"/>
                          </a:solidFill>
                          <a:effectLst/>
                        </a:rPr>
                        <a:t>产生途径</a:t>
                      </a:r>
                      <a:endParaRPr lang="zh-CN" sz="1700" b="1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144116" marR="144116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700" b="1" kern="100">
                          <a:solidFill>
                            <a:schemeClr val="bg1"/>
                          </a:solidFill>
                          <a:effectLst/>
                        </a:rPr>
                        <a:t>参数</a:t>
                      </a:r>
                      <a:endParaRPr lang="zh-CN" sz="1700" b="1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144116" marR="144116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204">
                <a:tc>
                  <a:txBody>
                    <a:bodyPr/>
                    <a:lstStyle/>
                    <a:p>
                      <a:pPr indent="250825" algn="l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KEYDOWN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键盘被按下</a:t>
                      </a: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00025" algn="just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unicode,key,mod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204">
                <a:tc>
                  <a:txBody>
                    <a:bodyPr/>
                    <a:lstStyle/>
                    <a:p>
                      <a:pPr indent="250825" algn="l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KEYUP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键盘被放开</a:t>
                      </a: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00025" algn="just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key,mod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04">
                <a:tc>
                  <a:txBody>
                    <a:bodyPr/>
                    <a:lstStyle/>
                    <a:p>
                      <a:pPr indent="250825" algn="l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MOUSEMOTION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鼠标移动</a:t>
                      </a: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00025" algn="just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pos,rel,button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204">
                <a:tc>
                  <a:txBody>
                    <a:bodyPr/>
                    <a:lstStyle/>
                    <a:p>
                      <a:pPr indent="250825" algn="l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MOUSEBUTTONDOWN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鼠标按下</a:t>
                      </a: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00025" algn="just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pos,button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204">
                <a:tc>
                  <a:txBody>
                    <a:bodyPr/>
                    <a:lstStyle/>
                    <a:p>
                      <a:pPr indent="250825" algn="l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MOUSEBUTTONUP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鼠标放开</a:t>
                      </a:r>
                    </a:p>
                  </a:txBody>
                  <a:tcPr marL="144116" marR="144116" marT="0" marB="0"/>
                </a:tc>
                <a:tc>
                  <a:txBody>
                    <a:bodyPr/>
                    <a:lstStyle/>
                    <a:p>
                      <a:pPr indent="200025" algn="just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pos,button</a:t>
                      </a:r>
                      <a:endParaRPr lang="zh-CN" sz="17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116" marR="144116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D3ACF192-D2A3-6A43-9B00-E0552F303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84" y="3767353"/>
            <a:ext cx="47436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键盘事件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514427-E4F9-2E45-B2A6-4C69DD6A4554}"/>
              </a:ext>
            </a:extLst>
          </p:cNvPr>
          <p:cNvSpPr/>
          <p:nvPr/>
        </p:nvSpPr>
        <p:spPr>
          <a:xfrm>
            <a:off x="623659" y="1594072"/>
            <a:ext cx="1082561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在子模块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</a:t>
            </a:r>
            <a:r>
              <a:rPr lang="zh-CN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中对事件进行了更加细致的定义，键盘事件、鼠标事件及其产生途径和参数如表所示。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61FF25C-8A8A-2840-B275-E6915E9FA7EC}"/>
              </a:ext>
            </a:extLst>
          </p:cNvPr>
          <p:cNvSpPr/>
          <p:nvPr/>
        </p:nvSpPr>
        <p:spPr>
          <a:xfrm>
            <a:off x="623659" y="4892798"/>
            <a:ext cx="588579" cy="441435"/>
          </a:xfrm>
          <a:prstGeom prst="ellipse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34247A-7880-AF4B-A110-46E801A6DC80}"/>
              </a:ext>
            </a:extLst>
          </p:cNvPr>
          <p:cNvSpPr/>
          <p:nvPr/>
        </p:nvSpPr>
        <p:spPr>
          <a:xfrm>
            <a:off x="1434359" y="4499083"/>
            <a:ext cx="1872143" cy="36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KEYDOWN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68ADAA-4F95-E140-A2CF-691FE7C7566C}"/>
              </a:ext>
            </a:extLst>
          </p:cNvPr>
          <p:cNvSpPr/>
          <p:nvPr/>
        </p:nvSpPr>
        <p:spPr>
          <a:xfrm>
            <a:off x="1526825" y="5332598"/>
            <a:ext cx="1568015" cy="36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KEYUP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15">
            <a:extLst>
              <a:ext uri="{FF2B5EF4-FFF2-40B4-BE49-F238E27FC236}">
                <a16:creationId xmlns:a16="http://schemas.microsoft.com/office/drawing/2014/main" id="{4E680303-0772-6148-BF69-A12E826AB374}"/>
              </a:ext>
            </a:extLst>
          </p:cNvPr>
          <p:cNvCxnSpPr>
            <a:stCxn id="7" idx="0"/>
          </p:cNvCxnSpPr>
          <p:nvPr/>
        </p:nvCxnSpPr>
        <p:spPr>
          <a:xfrm flipV="1">
            <a:off x="917948" y="4683749"/>
            <a:ext cx="0" cy="20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7">
            <a:extLst>
              <a:ext uri="{FF2B5EF4-FFF2-40B4-BE49-F238E27FC236}">
                <a16:creationId xmlns:a16="http://schemas.microsoft.com/office/drawing/2014/main" id="{1EC460CA-E9EB-0C4F-9391-C24C82D3D4A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917948" y="4683742"/>
            <a:ext cx="516411" cy="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9">
            <a:extLst>
              <a:ext uri="{FF2B5EF4-FFF2-40B4-BE49-F238E27FC236}">
                <a16:creationId xmlns:a16="http://schemas.microsoft.com/office/drawing/2014/main" id="{78C621C4-C82F-A042-A8E8-52E071BED56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04643" y="5517257"/>
            <a:ext cx="622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2">
            <a:extLst>
              <a:ext uri="{FF2B5EF4-FFF2-40B4-BE49-F238E27FC236}">
                <a16:creationId xmlns:a16="http://schemas.microsoft.com/office/drawing/2014/main" id="{488F5413-02F4-9D44-9A79-2F20DB532A81}"/>
              </a:ext>
            </a:extLst>
          </p:cNvPr>
          <p:cNvCxnSpPr>
            <a:endCxn id="7" idx="4"/>
          </p:cNvCxnSpPr>
          <p:nvPr/>
        </p:nvCxnSpPr>
        <p:spPr>
          <a:xfrm flipV="1">
            <a:off x="917948" y="5334232"/>
            <a:ext cx="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A9C11AC-CE15-194F-AA9F-64AC658A2FE3}"/>
              </a:ext>
            </a:extLst>
          </p:cNvPr>
          <p:cNvSpPr/>
          <p:nvPr/>
        </p:nvSpPr>
        <p:spPr>
          <a:xfrm>
            <a:off x="3306501" y="4536636"/>
            <a:ext cx="7980856" cy="10618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unicode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：记录按键的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Unicode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：按下或放开的键的键值（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K_xx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：包含组合键信息。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4DBA35A8-CCCF-B34D-BC1F-E8BC4B954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3463" y="4536956"/>
            <a:ext cx="1673895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参数介绍</a:t>
            </a:r>
          </a:p>
        </p:txBody>
      </p:sp>
    </p:spTree>
    <p:extLst>
      <p:ext uri="{BB962C8B-B14F-4D97-AF65-F5344CB8AC3E}">
        <p14:creationId xmlns:p14="http://schemas.microsoft.com/office/powerpoint/2010/main" val="26585986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A1AAA-3DF1-5344-8015-36837E4A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/>
              <a:t>10.5.3 pygame</a:t>
            </a:r>
            <a:r>
              <a:rPr kumimoji="1" lang="zh-CN" altLang="en-US" b="1"/>
              <a:t>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72E93-D33F-7945-B17C-6AB2674A5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9" y="1094447"/>
            <a:ext cx="47436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鼠标事件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5C95753-C277-C147-9D4F-8B4BF7318115}"/>
              </a:ext>
            </a:extLst>
          </p:cNvPr>
          <p:cNvSpPr/>
          <p:nvPr/>
        </p:nvSpPr>
        <p:spPr>
          <a:xfrm>
            <a:off x="623659" y="2014486"/>
            <a:ext cx="588579" cy="441435"/>
          </a:xfrm>
          <a:prstGeom prst="ellipse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64DDA1-7D2F-604B-8601-5313EA30CD21}"/>
              </a:ext>
            </a:extLst>
          </p:cNvPr>
          <p:cNvSpPr/>
          <p:nvPr/>
        </p:nvSpPr>
        <p:spPr>
          <a:xfrm>
            <a:off x="1558009" y="1637637"/>
            <a:ext cx="2008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MOUSEMOTION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4B12B8-5923-D743-95BB-9426B42E338F}"/>
              </a:ext>
            </a:extLst>
          </p:cNvPr>
          <p:cNvSpPr/>
          <p:nvPr/>
        </p:nvSpPr>
        <p:spPr>
          <a:xfrm>
            <a:off x="1554999" y="2472031"/>
            <a:ext cx="3415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MOUSEBUTTONUP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15">
            <a:extLst>
              <a:ext uri="{FF2B5EF4-FFF2-40B4-BE49-F238E27FC236}">
                <a16:creationId xmlns:a16="http://schemas.microsoft.com/office/drawing/2014/main" id="{09A19745-B71F-D440-93A0-6B352A8CD6D7}"/>
              </a:ext>
            </a:extLst>
          </p:cNvPr>
          <p:cNvCxnSpPr>
            <a:stCxn id="4" idx="0"/>
          </p:cNvCxnSpPr>
          <p:nvPr/>
        </p:nvCxnSpPr>
        <p:spPr>
          <a:xfrm flipV="1">
            <a:off x="917948" y="1805437"/>
            <a:ext cx="0" cy="20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7">
            <a:extLst>
              <a:ext uri="{FF2B5EF4-FFF2-40B4-BE49-F238E27FC236}">
                <a16:creationId xmlns:a16="http://schemas.microsoft.com/office/drawing/2014/main" id="{1A0CC7F2-FE1B-5046-B840-4EB7E3518228}"/>
              </a:ext>
            </a:extLst>
          </p:cNvPr>
          <p:cNvCxnSpPr>
            <a:cxnSpLocks/>
          </p:cNvCxnSpPr>
          <p:nvPr/>
        </p:nvCxnSpPr>
        <p:spPr>
          <a:xfrm>
            <a:off x="917949" y="1808465"/>
            <a:ext cx="601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9">
            <a:extLst>
              <a:ext uri="{FF2B5EF4-FFF2-40B4-BE49-F238E27FC236}">
                <a16:creationId xmlns:a16="http://schemas.microsoft.com/office/drawing/2014/main" id="{08E31649-CC63-914C-9197-756374AB0230}"/>
              </a:ext>
            </a:extLst>
          </p:cNvPr>
          <p:cNvCxnSpPr>
            <a:cxnSpLocks/>
          </p:cNvCxnSpPr>
          <p:nvPr/>
        </p:nvCxnSpPr>
        <p:spPr>
          <a:xfrm flipH="1">
            <a:off x="914773" y="2643997"/>
            <a:ext cx="637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2">
            <a:extLst>
              <a:ext uri="{FF2B5EF4-FFF2-40B4-BE49-F238E27FC236}">
                <a16:creationId xmlns:a16="http://schemas.microsoft.com/office/drawing/2014/main" id="{FFB9727D-E8E9-0848-9917-0835567D9F36}"/>
              </a:ext>
            </a:extLst>
          </p:cNvPr>
          <p:cNvCxnSpPr>
            <a:endCxn id="4" idx="4"/>
          </p:cNvCxnSpPr>
          <p:nvPr/>
        </p:nvCxnSpPr>
        <p:spPr>
          <a:xfrm flipV="1">
            <a:off x="917948" y="2455920"/>
            <a:ext cx="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7D41D25-2F3B-C64A-8B3C-DAD9CEAC2F57}"/>
              </a:ext>
            </a:extLst>
          </p:cNvPr>
          <p:cNvSpPr/>
          <p:nvPr/>
        </p:nvSpPr>
        <p:spPr>
          <a:xfrm>
            <a:off x="1554999" y="2050536"/>
            <a:ext cx="2770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MOUSEBUTTONDOWN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C57D6EAC-67A3-5940-BE21-4D0FD3058B7D}"/>
              </a:ext>
            </a:extLst>
          </p:cNvPr>
          <p:cNvCxnSpPr>
            <a:stCxn id="4" idx="6"/>
            <a:endCxn id="11" idx="1"/>
          </p:cNvCxnSpPr>
          <p:nvPr/>
        </p:nvCxnSpPr>
        <p:spPr>
          <a:xfrm flipV="1">
            <a:off x="1212238" y="2235202"/>
            <a:ext cx="34276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A49D948-BF9F-294D-AB27-417020B08711}"/>
              </a:ext>
            </a:extLst>
          </p:cNvPr>
          <p:cNvGrpSpPr/>
          <p:nvPr/>
        </p:nvGrpSpPr>
        <p:grpSpPr>
          <a:xfrm>
            <a:off x="4860088" y="1552821"/>
            <a:ext cx="6938235" cy="1813663"/>
            <a:chOff x="3645066" y="1552820"/>
            <a:chExt cx="5203676" cy="181366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5D32334-914E-E740-8D5D-CE0250C6B9A1}"/>
                </a:ext>
              </a:extLst>
            </p:cNvPr>
            <p:cNvSpPr/>
            <p:nvPr/>
          </p:nvSpPr>
          <p:spPr>
            <a:xfrm>
              <a:off x="3728180" y="1658323"/>
              <a:ext cx="5120562" cy="1708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pos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：鼠标操作的位置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(x,y)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：当前位置与上次产生鼠标事件时鼠标位置间的距离。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buttons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：一个含有三个数字的元组，元组中数字的取值只能为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，三个数字依次表示左键、滚轮和右键。</a:t>
              </a:r>
              <a:endPara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button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：整型数值，表示具体操作。</a:t>
              </a: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5C768D56-F988-2A47-9B07-4AE580CB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5576" y="1552820"/>
              <a:ext cx="1497158" cy="46166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事件参数介绍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4FE3251-177E-F64F-A09E-E5B654CC4276}"/>
                </a:ext>
              </a:extLst>
            </p:cNvPr>
            <p:cNvGrpSpPr/>
            <p:nvPr/>
          </p:nvGrpSpPr>
          <p:grpSpPr>
            <a:xfrm>
              <a:off x="3645066" y="1563733"/>
              <a:ext cx="5120562" cy="1802750"/>
              <a:chOff x="1544961" y="3123504"/>
              <a:chExt cx="7014423" cy="469359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57F4CCA-B8FA-3448-AA59-C6BE6968E74D}"/>
                  </a:ext>
                </a:extLst>
              </p:cNvPr>
              <p:cNvSpPr/>
              <p:nvPr/>
            </p:nvSpPr>
            <p:spPr>
              <a:xfrm>
                <a:off x="1544961" y="3123504"/>
                <a:ext cx="7010459" cy="108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23D9F7A-5FAA-4A42-915F-7BB4862A7615}"/>
                  </a:ext>
                </a:extLst>
              </p:cNvPr>
              <p:cNvSpPr/>
              <p:nvPr/>
            </p:nvSpPr>
            <p:spPr>
              <a:xfrm>
                <a:off x="1552862" y="3123505"/>
                <a:ext cx="7006522" cy="46935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9" name="TextBox 2">
            <a:extLst>
              <a:ext uri="{FF2B5EF4-FFF2-40B4-BE49-F238E27FC236}">
                <a16:creationId xmlns:a16="http://schemas.microsoft.com/office/drawing/2014/main" id="{1B59068A-BD72-3B4E-87A2-8FC1B9F82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9" y="3366483"/>
            <a:ext cx="47436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事件相关属性与函数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967DCF-C9F9-A84D-AA8C-91AA506C7ED5}"/>
              </a:ext>
            </a:extLst>
          </p:cNvPr>
          <p:cNvSpPr/>
          <p:nvPr/>
        </p:nvSpPr>
        <p:spPr>
          <a:xfrm>
            <a:off x="546541" y="4032749"/>
            <a:ext cx="110218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pygame.event.type——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判断事件类型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pygame.event.get()——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获取当前时刻产生的所有事件的列表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EBEF55-1241-3146-A04C-6509636C52F5}"/>
              </a:ext>
            </a:extLst>
          </p:cNvPr>
          <p:cNvSpPr/>
          <p:nvPr/>
        </p:nvSpPr>
        <p:spPr>
          <a:xfrm>
            <a:off x="546540" y="5199678"/>
            <a:ext cx="1077832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在程序中添加事件处理代码。</a:t>
            </a:r>
            <a:endParaRPr lang="zh-CN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0626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9218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对角圆角矩形 12"/>
          <p:cNvSpPr/>
          <p:nvPr/>
        </p:nvSpPr>
        <p:spPr>
          <a:xfrm>
            <a:off x="4909595" y="5244143"/>
            <a:ext cx="5788450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181600" y="1658938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10.1    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计算生态概述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181599" y="2413002"/>
            <a:ext cx="54773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10.2   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生态库的构建与发布</a:t>
            </a: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5181600" y="3167859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10.3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常用的内置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600" y="3923051"/>
            <a:ext cx="49164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10.4 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5181600" y="4676776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10.5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常用的第三方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库</a:t>
            </a:r>
          </a:p>
        </p:txBody>
      </p:sp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5181600" y="5359756"/>
            <a:ext cx="4916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10.6    </a:t>
            </a:r>
            <a:r>
              <a:rPr lang="zh-CN" altLang="en-US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实训案例</a:t>
            </a:r>
          </a:p>
        </p:txBody>
      </p:sp>
    </p:spTree>
    <p:extLst>
      <p:ext uri="{BB962C8B-B14F-4D97-AF65-F5344CB8AC3E}">
        <p14:creationId xmlns:p14="http://schemas.microsoft.com/office/powerpoint/2010/main" val="9163780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842068C2-F92A-4D3A-9DCE-AFEC7C50768F}"/>
  <p:tag name="ISPRING_RESOURCE_FOLDER" val="E:\工作\工作\06-计算机网络\04-资源\3 教学PPT\第1章 初识计算机网络 教学PPT\"/>
  <p:tag name="ISPRING_PRESENTATION_PATH" val="E:\工作\工作\06-计算机网络\04-资源\3 教学PPT\第1章 初识计算机网络 教学PPT.pptx"/>
  <p:tag name="ISPRING_PROJECT_FOLDER_UPDATED" val="1"/>
  <p:tag name="ISPRING_RESOURCE_PATHS_HASH_PRESENTER" val="6494bcb654182021c2e2f3cb1a75dd871c36c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9864</Words>
  <Application>Microsoft Macintosh PowerPoint</Application>
  <PresentationFormat>宽屏</PresentationFormat>
  <Paragraphs>897</Paragraphs>
  <Slides>103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16" baseType="lpstr">
      <vt:lpstr>等线</vt:lpstr>
      <vt:lpstr>等线 Light</vt:lpstr>
      <vt:lpstr>方正细倩简体</vt:lpstr>
      <vt:lpstr>微软雅黑</vt:lpstr>
      <vt:lpstr>微软雅黑</vt:lpstr>
      <vt:lpstr>Arial</vt:lpstr>
      <vt:lpstr>Calibri</vt:lpstr>
      <vt:lpstr>Courier New</vt:lpstr>
      <vt:lpstr>Impact</vt:lpstr>
      <vt:lpstr>Times New Roman</vt:lpstr>
      <vt:lpstr>Wingdings</vt:lpstr>
      <vt:lpstr>Office 主题​​</vt:lpstr>
      <vt:lpstr>Excel.Sheet.8</vt:lpstr>
      <vt:lpstr>第10章 Python计算生态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10.3.3 turtle库</vt:lpstr>
      <vt:lpstr>10.3.3 turtle库</vt:lpstr>
      <vt:lpstr>10.3.3 turtle库</vt:lpstr>
      <vt:lpstr>10.3.3 turtle库</vt:lpstr>
      <vt:lpstr>10.3.3 turtle库</vt:lpstr>
      <vt:lpstr>10.3.3 turtle库</vt:lpstr>
      <vt:lpstr>10.3.3 turtle库</vt:lpstr>
      <vt:lpstr>10.3.3 turtle库</vt:lpstr>
      <vt:lpstr>PowerPoint 演示文稿</vt:lpstr>
      <vt:lpstr>PowerPoint 演示文稿</vt:lpstr>
      <vt:lpstr>PowerPoint 演示文稿</vt:lpstr>
      <vt:lpstr>PowerPoint 演示文稿</vt:lpstr>
      <vt:lpstr>10.5.1 jieba库</vt:lpstr>
      <vt:lpstr>PowerPoint 演示文稿</vt:lpstr>
      <vt:lpstr>10.5.1 jieba库</vt:lpstr>
      <vt:lpstr>10.5.1 jieba库</vt:lpstr>
      <vt:lpstr>10.5.1 jieba库</vt:lpstr>
      <vt:lpstr>10.5.2 wordcloud库</vt:lpstr>
      <vt:lpstr>10.5.2 wordcloud库</vt:lpstr>
      <vt:lpstr>10.5.2 wordcloud库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7.2 游戏模块-pygame</vt:lpstr>
      <vt:lpstr>7.2 游戏模块-pygame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10.5.3 pygame库</vt:lpstr>
      <vt:lpstr>PowerPoint 演示文稿</vt:lpstr>
      <vt:lpstr>PowerPoint 演示文稿</vt:lpstr>
      <vt:lpstr>PowerPoint 演示文稿</vt:lpstr>
      <vt:lpstr>10.7 本章小结</vt:lpstr>
      <vt:lpstr>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</dc:creator>
  <cp:lastModifiedBy>80810</cp:lastModifiedBy>
  <cp:revision>434</cp:revision>
  <dcterms:created xsi:type="dcterms:W3CDTF">2016-08-25T05:35:30Z</dcterms:created>
  <dcterms:modified xsi:type="dcterms:W3CDTF">2021-02-02T10:50:42Z</dcterms:modified>
</cp:coreProperties>
</file>